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SemiBold"/>
      <p:regular r:id="rId21"/>
      <p:bold r:id="rId22"/>
      <p:italic r:id="rId23"/>
      <p:boldItalic r:id="rId24"/>
    </p:embeddedFont>
    <p:embeddedFont>
      <p:font typeface="Montserrat Medium"/>
      <p:regular r:id="rId25"/>
      <p:bold r:id="rId26"/>
      <p:italic r:id="rId27"/>
      <p:boldItalic r:id="rId28"/>
    </p:embeddedFont>
    <p:embeddedFont>
      <p:font typeface="Open Sans SemiBold"/>
      <p:regular r:id="rId29"/>
      <p:bold r:id="rId30"/>
      <p:italic r:id="rId31"/>
      <p:boldItalic r:id="rId32"/>
    </p:embeddedFont>
    <p:embeddedFont>
      <p:font typeface="Open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SemiBold-bold.fntdata"/><Relationship Id="rId21" Type="http://schemas.openxmlformats.org/officeDocument/2006/relationships/font" Target="fonts/MontserratSemiBold-regular.fntdata"/><Relationship Id="rId24" Type="http://schemas.openxmlformats.org/officeDocument/2006/relationships/font" Target="fonts/MontserratSemiBold-boldItalic.fntdata"/><Relationship Id="rId23" Type="http://schemas.openxmlformats.org/officeDocument/2006/relationships/font" Target="fonts/MontserratSemi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Medium-bold.fntdata"/><Relationship Id="rId25" Type="http://schemas.openxmlformats.org/officeDocument/2006/relationships/font" Target="fonts/MontserratMedium-regular.fntdata"/><Relationship Id="rId28" Type="http://schemas.openxmlformats.org/officeDocument/2006/relationships/font" Target="fonts/MontserratMedium-boldItalic.fntdata"/><Relationship Id="rId27" Type="http://schemas.openxmlformats.org/officeDocument/2006/relationships/font" Target="fonts/MontserratMedium-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SemiBol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SemiBold-italic.fntdata"/><Relationship Id="rId30" Type="http://schemas.openxmlformats.org/officeDocument/2006/relationships/font" Target="fonts/OpenSansSemiBold-bold.fntdata"/><Relationship Id="rId11" Type="http://schemas.openxmlformats.org/officeDocument/2006/relationships/slide" Target="slides/slide6.xml"/><Relationship Id="rId33" Type="http://schemas.openxmlformats.org/officeDocument/2006/relationships/font" Target="fonts/OpenSans-regular.fntdata"/><Relationship Id="rId10" Type="http://schemas.openxmlformats.org/officeDocument/2006/relationships/slide" Target="slides/slide5.xml"/><Relationship Id="rId32" Type="http://schemas.openxmlformats.org/officeDocument/2006/relationships/font" Target="fonts/OpenSansSemiBold-boldItalic.fntdata"/><Relationship Id="rId13" Type="http://schemas.openxmlformats.org/officeDocument/2006/relationships/slide" Target="slides/slide8.xml"/><Relationship Id="rId35" Type="http://schemas.openxmlformats.org/officeDocument/2006/relationships/font" Target="fonts/OpenSans-italic.fntdata"/><Relationship Id="rId12" Type="http://schemas.openxmlformats.org/officeDocument/2006/relationships/slide" Target="slides/slide7.xml"/><Relationship Id="rId34" Type="http://schemas.openxmlformats.org/officeDocument/2006/relationships/font" Target="fonts/OpenSans-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OpenSa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a98eaa8d5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a98eaa8d5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a98eaa8d55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a98eaa8d55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a98eaa8d55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a98eaa8d55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a98eaa8d55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a98eaa8d55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a98eaa8d55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a98eaa8d55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a98eaa8d55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a98eaa8d55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a98eaa8d55_1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a98eaa8d55_1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a98eaa8d55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a98eaa8d55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a98eaa8d55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a98eaa8d55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a98eaa8d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a98eaa8d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a98eaa8d55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a98eaa8d55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a98eaa8d55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a98eaa8d55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a98eaa8d55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a98eaa8d55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a98eaa8d55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a98eaa8d55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a98eaa8d55_1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a98eaa8d55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hyperlink" Target="https://www.jobeasy.co/" TargetMode="External"/><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hyperlink" Target="https://www.jobeasy.co/"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hyperlink" Target="https://www.jobeasy.co/"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hyperlink" Target="https://www.jobeasy.co/" TargetMode="External"/><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hyperlink" Target="https://www.jobeasy.co/"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hyperlink" Target="https://www.jobeasy.co/"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hyperlink" Target="http://www.jobeasy.co" TargetMode="External"/><Relationship Id="rId5" Type="http://schemas.openxmlformats.org/officeDocument/2006/relationships/image" Target="../media/image4.png"/><Relationship Id="rId6"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hyperlink" Target="https://www.jobeasy.co/" TargetMode="External"/><Relationship Id="rId5" Type="http://schemas.openxmlformats.org/officeDocument/2006/relationships/image" Target="../media/image3.png"/></Relationships>
</file>

<file path=ppt/slides/_rels/slide3.xml.rels><?xml version="1.0" encoding="UTF-8" standalone="yes"?><Relationships xmlns="http://schemas.openxmlformats.org/package/2006/relationships"><Relationship Id="rId11" Type="http://schemas.openxmlformats.org/officeDocument/2006/relationships/hyperlink" Target="https://wiki.archlinux.org/index.php/Partition" TargetMode="External"/><Relationship Id="rId10" Type="http://schemas.openxmlformats.org/officeDocument/2006/relationships/hyperlink" Target="https://en.wikipedia.org/wiki/USB_mass_storage_device_class" TargetMode="External"/><Relationship Id="rId13" Type="http://schemas.openxmlformats.org/officeDocument/2006/relationships/hyperlink" Target="https://www.jobeasy.co/" TargetMode="External"/><Relationship Id="rId12"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wiki.archlinux.org/index.php/SSD" TargetMode="External"/><Relationship Id="rId4" Type="http://schemas.openxmlformats.org/officeDocument/2006/relationships/hyperlink" Target="https://en.wikipedia.org/wiki/SCSI_command" TargetMode="External"/><Relationship Id="rId9" Type="http://schemas.openxmlformats.org/officeDocument/2006/relationships/hyperlink" Target="https://en.wikipedia.org/wiki/Serial_ATA" TargetMode="External"/><Relationship Id="rId5" Type="http://schemas.openxmlformats.org/officeDocument/2006/relationships/hyperlink" Target="https://en.wikipedia.org/wiki/SCSI" TargetMode="External"/><Relationship Id="rId6" Type="http://schemas.openxmlformats.org/officeDocument/2006/relationships/hyperlink" Target="https://en.wikipedia.org/wiki/Serial_Attached_SCSI" TargetMode="External"/><Relationship Id="rId7" Type="http://schemas.openxmlformats.org/officeDocument/2006/relationships/hyperlink" Target="https://en.wikipedia.org/wiki/USB_Attached_SCSI" TargetMode="External"/><Relationship Id="rId8" Type="http://schemas.openxmlformats.org/officeDocument/2006/relationships/hyperlink" Target="https://en.wikipedia.org/wiki/Parallel_AT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wiki.archlinux.org/index.php/SSD" TargetMode="External"/><Relationship Id="rId4" Type="http://schemas.openxmlformats.org/officeDocument/2006/relationships/hyperlink" Target="https://wiki.archlinux.org/index.php/NVM_Express" TargetMode="External"/><Relationship Id="rId5" Type="http://schemas.openxmlformats.org/officeDocument/2006/relationships/hyperlink" Target="https://wiki.archlinux.org/index.php/Partition" TargetMode="External"/><Relationship Id="rId6" Type="http://schemas.openxmlformats.org/officeDocument/2006/relationships/image" Target="../media/image8.png"/><Relationship Id="rId7" Type="http://schemas.openxmlformats.org/officeDocument/2006/relationships/hyperlink" Target="https://www.jobeasy.co/" TargetMode="External"/></Relationships>
</file>

<file path=ppt/slides/_rels/slide5.xml.rels><?xml version="1.0" encoding="UTF-8" standalone="yes"?><Relationships xmlns="http://schemas.openxmlformats.org/package/2006/relationships"><Relationship Id="rId11" Type="http://schemas.openxmlformats.org/officeDocument/2006/relationships/hyperlink" Target="https://en.wikipedia.org/wiki//dev/null" TargetMode="External"/><Relationship Id="rId10" Type="http://schemas.openxmlformats.org/officeDocument/2006/relationships/hyperlink" Target="https://wiki.archlinux.org/index.php//dev/shm" TargetMode="External"/><Relationship Id="rId13" Type="http://schemas.openxmlformats.org/officeDocument/2006/relationships/hyperlink" Target="https://jlk.fjfi.cvut.cz/arch/manpages/man/null.4" TargetMode="External"/><Relationship Id="rId12" Type="http://schemas.openxmlformats.org/officeDocument/2006/relationships/hyperlink" Target="https://en.wikipedia.org/wiki//dev/zero" TargetMode="External"/><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en.wikipedia.org/wiki/Unix" TargetMode="External"/><Relationship Id="rId4" Type="http://schemas.openxmlformats.org/officeDocument/2006/relationships/hyperlink" Target="https://en.wikipedia.org/wiki//dev/null" TargetMode="External"/><Relationship Id="rId9" Type="http://schemas.openxmlformats.org/officeDocument/2006/relationships/hyperlink" Target="https://jlk.fjfi.cvut.cz/arch/manpages/man/random.4" TargetMode="External"/><Relationship Id="rId15" Type="http://schemas.openxmlformats.org/officeDocument/2006/relationships/hyperlink" Target="https://jlk.fjfi.cvut.cz/arch/manpages/man/full.4" TargetMode="External"/><Relationship Id="rId14" Type="http://schemas.openxmlformats.org/officeDocument/2006/relationships/hyperlink" Target="https://en.wikipedia.org/wiki//dev/full" TargetMode="External"/><Relationship Id="rId17" Type="http://schemas.openxmlformats.org/officeDocument/2006/relationships/image" Target="../media/image8.png"/><Relationship Id="rId16" Type="http://schemas.openxmlformats.org/officeDocument/2006/relationships/hyperlink" Target="https://wiki.archlinux.org/index.php//dev/ttyX" TargetMode="External"/><Relationship Id="rId5" Type="http://schemas.openxmlformats.org/officeDocument/2006/relationships/hyperlink" Target="https://en.wikipedia.org/wiki//dev/urandom" TargetMode="External"/><Relationship Id="rId6" Type="http://schemas.openxmlformats.org/officeDocument/2006/relationships/hyperlink" Target="https://en.wikipedia.org/wiki/Kernel_(computing)" TargetMode="External"/><Relationship Id="rId18" Type="http://schemas.openxmlformats.org/officeDocument/2006/relationships/hyperlink" Target="https://www.jobeasy.co/" TargetMode="External"/><Relationship Id="rId7" Type="http://schemas.openxmlformats.org/officeDocument/2006/relationships/hyperlink" Target="https://en.wikipedia.org/wiki/Mknod" TargetMode="External"/><Relationship Id="rId8" Type="http://schemas.openxmlformats.org/officeDocument/2006/relationships/hyperlink" Target="https://wiki.archlinux.org/index.php//dev/rand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hyperlink" Target="https://www.jobeasy.co/"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hyperlink" Target="https://www.jobeasy.co/"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docs.google.com/presentation/d/17f4QvtCvaPAwdTHYvdQIk6joUv47uvLDPm0Bu62_GKs/edit?usp=sharing" TargetMode="External"/><Relationship Id="rId4" Type="http://schemas.openxmlformats.org/officeDocument/2006/relationships/image" Target="../media/image8.png"/><Relationship Id="rId5" Type="http://schemas.openxmlformats.org/officeDocument/2006/relationships/hyperlink" Target="https://www.jobeasy.co/"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hyperlink" Target="https://www.jobeasy.co/"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2257" y="0"/>
            <a:ext cx="9139487" cy="5143500"/>
          </a:xfrm>
          <a:prstGeom prst="rect">
            <a:avLst/>
          </a:prstGeom>
          <a:noFill/>
          <a:ln>
            <a:noFill/>
          </a:ln>
        </p:spPr>
      </p:pic>
      <p:pic>
        <p:nvPicPr>
          <p:cNvPr id="55" name="Google Shape;55;p13"/>
          <p:cNvPicPr preferRelativeResize="0"/>
          <p:nvPr/>
        </p:nvPicPr>
        <p:blipFill>
          <a:blip r:embed="rId4">
            <a:alphaModFix/>
          </a:blip>
          <a:stretch>
            <a:fillRect/>
          </a:stretch>
        </p:blipFill>
        <p:spPr>
          <a:xfrm>
            <a:off x="0" y="5071500"/>
            <a:ext cx="9144000" cy="72000"/>
          </a:xfrm>
          <a:prstGeom prst="rect">
            <a:avLst/>
          </a:prstGeom>
          <a:noFill/>
          <a:ln>
            <a:noFill/>
          </a:ln>
        </p:spPr>
      </p:pic>
      <p:sp>
        <p:nvSpPr>
          <p:cNvPr id="56" name="Google Shape;56;p13"/>
          <p:cNvSpPr txBox="1"/>
          <p:nvPr/>
        </p:nvSpPr>
        <p:spPr>
          <a:xfrm>
            <a:off x="25" y="4514077"/>
            <a:ext cx="9144000" cy="436800"/>
          </a:xfrm>
          <a:prstGeom prst="rect">
            <a:avLst/>
          </a:prstGeom>
          <a:noFill/>
          <a:ln>
            <a:noFill/>
          </a:ln>
        </p:spPr>
        <p:txBody>
          <a:bodyPr anchorCtr="0" anchor="t" bIns="0" lIns="0" spcFirstLastPara="1" rIns="0" wrap="square" tIns="0">
            <a:noAutofit/>
          </a:bodyPr>
          <a:lstStyle/>
          <a:p>
            <a:pPr indent="0" lvl="0" marL="0" rtl="0" algn="ctr">
              <a:lnSpc>
                <a:spcPct val="135000"/>
              </a:lnSpc>
              <a:spcBef>
                <a:spcPts val="1000"/>
              </a:spcBef>
              <a:spcAft>
                <a:spcPts val="0"/>
              </a:spcAft>
              <a:buNone/>
            </a:pPr>
            <a:r>
              <a:rPr lang="en">
                <a:solidFill>
                  <a:srgbClr val="6268E2"/>
                </a:solidFill>
                <a:uFill>
                  <a:noFill/>
                </a:uFill>
                <a:latin typeface="Open Sans SemiBold"/>
                <a:ea typeface="Open Sans SemiBold"/>
                <a:cs typeface="Open Sans SemiBold"/>
                <a:sym typeface="Open Sans SemiBold"/>
                <a:hlinkClick r:id="rId5">
                  <a:extLst>
                    <a:ext uri="{A12FA001-AC4F-418D-AE19-62706E023703}">
                      <ahyp:hlinkClr val="tx"/>
                    </a:ext>
                  </a:extLst>
                </a:hlinkClick>
              </a:rPr>
              <a:t>www.jobeasy.</a:t>
            </a:r>
            <a:r>
              <a:rPr lang="en">
                <a:solidFill>
                  <a:srgbClr val="6268E2"/>
                </a:solidFill>
                <a:latin typeface="Open Sans SemiBold"/>
                <a:ea typeface="Open Sans SemiBold"/>
                <a:cs typeface="Open Sans SemiBold"/>
                <a:sym typeface="Open Sans SemiBold"/>
              </a:rPr>
              <a:t>co</a:t>
            </a:r>
            <a:endParaRPr>
              <a:solidFill>
                <a:srgbClr val="6268E2"/>
              </a:solidFill>
              <a:latin typeface="Open Sans SemiBold"/>
              <a:ea typeface="Open Sans SemiBold"/>
              <a:cs typeface="Open Sans SemiBold"/>
              <a:sym typeface="Open Sans SemiBold"/>
            </a:endParaRPr>
          </a:p>
        </p:txBody>
      </p:sp>
      <p:pic>
        <p:nvPicPr>
          <p:cNvPr id="57" name="Google Shape;57;p13"/>
          <p:cNvPicPr preferRelativeResize="0"/>
          <p:nvPr/>
        </p:nvPicPr>
        <p:blipFill>
          <a:blip r:embed="rId6">
            <a:alphaModFix/>
          </a:blip>
          <a:stretch>
            <a:fillRect/>
          </a:stretch>
        </p:blipFill>
        <p:spPr>
          <a:xfrm>
            <a:off x="3541371" y="433809"/>
            <a:ext cx="2061310" cy="436798"/>
          </a:xfrm>
          <a:prstGeom prst="rect">
            <a:avLst/>
          </a:prstGeom>
          <a:noFill/>
          <a:ln>
            <a:noFill/>
          </a:ln>
        </p:spPr>
      </p:pic>
      <p:sp>
        <p:nvSpPr>
          <p:cNvPr id="58" name="Google Shape;58;p13"/>
          <p:cNvSpPr txBox="1"/>
          <p:nvPr/>
        </p:nvSpPr>
        <p:spPr>
          <a:xfrm>
            <a:off x="25" y="1336300"/>
            <a:ext cx="9144000" cy="510900"/>
          </a:xfrm>
          <a:prstGeom prst="rect">
            <a:avLst/>
          </a:prstGeom>
          <a:noFill/>
          <a:ln>
            <a:noFill/>
          </a:ln>
        </p:spPr>
        <p:txBody>
          <a:bodyPr anchorCtr="0" anchor="t" bIns="91425" lIns="91425" spcFirstLastPara="1" rIns="91425" wrap="square" tIns="91425">
            <a:noAutofit/>
          </a:bodyPr>
          <a:lstStyle/>
          <a:p>
            <a:pPr indent="0" lvl="0" marL="0" rtl="0" algn="ctr">
              <a:lnSpc>
                <a:spcPct val="200000"/>
              </a:lnSpc>
              <a:spcBef>
                <a:spcPts val="0"/>
              </a:spcBef>
              <a:spcAft>
                <a:spcPts val="1200"/>
              </a:spcAft>
              <a:buNone/>
            </a:pPr>
            <a:r>
              <a:rPr lang="en" sz="1700">
                <a:highlight>
                  <a:srgbClr val="FFFFFF"/>
                </a:highlight>
                <a:latin typeface="Montserrat Medium"/>
                <a:ea typeface="Montserrat Medium"/>
                <a:cs typeface="Montserrat Medium"/>
                <a:sym typeface="Montserrat Medium"/>
              </a:rPr>
              <a:t>DevOps 2.0: Lesson 3.</a:t>
            </a:r>
            <a:endParaRPr sz="1700">
              <a:highlight>
                <a:srgbClr val="D2D4FF"/>
              </a:highlight>
              <a:latin typeface="Montserrat Medium"/>
              <a:ea typeface="Montserrat Medium"/>
              <a:cs typeface="Montserrat Medium"/>
              <a:sym typeface="Montserrat Medium"/>
            </a:endParaRPr>
          </a:p>
        </p:txBody>
      </p:sp>
      <p:sp>
        <p:nvSpPr>
          <p:cNvPr id="59" name="Google Shape;59;p13"/>
          <p:cNvSpPr txBox="1"/>
          <p:nvPr/>
        </p:nvSpPr>
        <p:spPr>
          <a:xfrm>
            <a:off x="1892900" y="1923400"/>
            <a:ext cx="5613600" cy="1000500"/>
          </a:xfrm>
          <a:prstGeom prst="rect">
            <a:avLst/>
          </a:prstGeom>
          <a:noFill/>
          <a:ln>
            <a:noFill/>
          </a:ln>
        </p:spPr>
        <p:txBody>
          <a:bodyPr anchorCtr="0" anchor="t" bIns="91425" lIns="91425" spcFirstLastPara="1" rIns="91425" wrap="square" tIns="91425">
            <a:noAutofit/>
          </a:bodyPr>
          <a:lstStyle/>
          <a:p>
            <a:pPr indent="-349250" lvl="0" marL="457200" rtl="0" algn="l">
              <a:lnSpc>
                <a:spcPct val="150000"/>
              </a:lnSpc>
              <a:spcBef>
                <a:spcPts val="0"/>
              </a:spcBef>
              <a:spcAft>
                <a:spcPts val="0"/>
              </a:spcAft>
              <a:buClr>
                <a:srgbClr val="6268E2"/>
              </a:buClr>
              <a:buSzPts val="1900"/>
              <a:buFont typeface="Montserrat Medium"/>
              <a:buChar char="●"/>
            </a:pPr>
            <a:r>
              <a:rPr lang="en" sz="1900">
                <a:solidFill>
                  <a:schemeClr val="dk1"/>
                </a:solidFill>
                <a:highlight>
                  <a:srgbClr val="D2D4FF"/>
                </a:highlight>
                <a:latin typeface="Montserrat Medium"/>
                <a:ea typeface="Montserrat Medium"/>
                <a:cs typeface="Montserrat Medium"/>
                <a:sym typeface="Montserrat Medium"/>
              </a:rPr>
              <a:t>Device files and Block device names</a:t>
            </a:r>
            <a:endParaRPr sz="1900">
              <a:solidFill>
                <a:schemeClr val="dk1"/>
              </a:solidFill>
              <a:highlight>
                <a:srgbClr val="D2D4FF"/>
              </a:highlight>
              <a:latin typeface="Montserrat Medium"/>
              <a:ea typeface="Montserrat Medium"/>
              <a:cs typeface="Montserrat Medium"/>
              <a:sym typeface="Montserrat Medium"/>
            </a:endParaRPr>
          </a:p>
          <a:p>
            <a:pPr indent="-349250" lvl="0" marL="457200" rtl="0" algn="l">
              <a:lnSpc>
                <a:spcPct val="150000"/>
              </a:lnSpc>
              <a:spcBef>
                <a:spcPts val="0"/>
              </a:spcBef>
              <a:spcAft>
                <a:spcPts val="0"/>
              </a:spcAft>
              <a:buClr>
                <a:srgbClr val="6268E2"/>
              </a:buClr>
              <a:buSzPts val="1900"/>
              <a:buFont typeface="Montserrat Medium"/>
              <a:buChar char="●"/>
            </a:pPr>
            <a:r>
              <a:rPr lang="en" sz="1900">
                <a:solidFill>
                  <a:schemeClr val="dk1"/>
                </a:solidFill>
                <a:highlight>
                  <a:srgbClr val="D2D4FF"/>
                </a:highlight>
                <a:latin typeface="Montserrat Medium"/>
                <a:ea typeface="Montserrat Medium"/>
                <a:cs typeface="Montserrat Medium"/>
                <a:sym typeface="Montserrat Medium"/>
              </a:rPr>
              <a:t>Virtual and Hardware Devices</a:t>
            </a:r>
            <a:endParaRPr sz="1900">
              <a:solidFill>
                <a:schemeClr val="dk1"/>
              </a:solidFill>
              <a:highlight>
                <a:srgbClr val="D2D4FF"/>
              </a:highlight>
              <a:latin typeface="Montserrat Medium"/>
              <a:ea typeface="Montserrat Medium"/>
              <a:cs typeface="Montserrat Medium"/>
              <a:sym typeface="Montserrat Medium"/>
            </a:endParaRPr>
          </a:p>
          <a:p>
            <a:pPr indent="-349250" lvl="0" marL="457200" rtl="0" algn="l">
              <a:lnSpc>
                <a:spcPct val="150000"/>
              </a:lnSpc>
              <a:spcBef>
                <a:spcPts val="0"/>
              </a:spcBef>
              <a:spcAft>
                <a:spcPts val="0"/>
              </a:spcAft>
              <a:buClr>
                <a:srgbClr val="6268E2"/>
              </a:buClr>
              <a:buSzPts val="1900"/>
              <a:buFont typeface="Montserrat Medium"/>
              <a:buChar char="●"/>
            </a:pPr>
            <a:r>
              <a:rPr lang="en" sz="1900">
                <a:solidFill>
                  <a:schemeClr val="dk1"/>
                </a:solidFill>
                <a:highlight>
                  <a:srgbClr val="D2D4FF"/>
                </a:highlight>
                <a:latin typeface="Montserrat Medium"/>
                <a:ea typeface="Montserrat Medium"/>
                <a:cs typeface="Montserrat Medium"/>
                <a:sym typeface="Montserrat Medium"/>
              </a:rPr>
              <a:t>File Systems</a:t>
            </a:r>
            <a:endParaRPr sz="1900">
              <a:solidFill>
                <a:schemeClr val="dk1"/>
              </a:solidFill>
              <a:highlight>
                <a:srgbClr val="D2D4FF"/>
              </a:highlight>
              <a:latin typeface="Montserrat Medium"/>
              <a:ea typeface="Montserrat Medium"/>
              <a:cs typeface="Montserrat Medium"/>
              <a:sym typeface="Montserrat Medium"/>
            </a:endParaRPr>
          </a:p>
          <a:p>
            <a:pPr indent="-349250" lvl="0" marL="457200" rtl="0" algn="l">
              <a:lnSpc>
                <a:spcPct val="150000"/>
              </a:lnSpc>
              <a:spcBef>
                <a:spcPts val="0"/>
              </a:spcBef>
              <a:spcAft>
                <a:spcPts val="0"/>
              </a:spcAft>
              <a:buClr>
                <a:srgbClr val="6268E2"/>
              </a:buClr>
              <a:buSzPts val="1900"/>
              <a:buFont typeface="Montserrat Medium"/>
              <a:buChar char="●"/>
            </a:pPr>
            <a:r>
              <a:rPr lang="en" sz="1900">
                <a:solidFill>
                  <a:schemeClr val="dk1"/>
                </a:solidFill>
                <a:highlight>
                  <a:srgbClr val="D2D4FF"/>
                </a:highlight>
                <a:latin typeface="Montserrat Medium"/>
                <a:ea typeface="Montserrat Medium"/>
                <a:cs typeface="Montserrat Medium"/>
                <a:sym typeface="Montserrat Medium"/>
              </a:rPr>
              <a:t>Linux Folders (FHS)</a:t>
            </a:r>
            <a:endParaRPr sz="1900">
              <a:solidFill>
                <a:schemeClr val="dk1"/>
              </a:solidFill>
              <a:highlight>
                <a:srgbClr val="D2D4FF"/>
              </a:highlight>
              <a:latin typeface="Montserrat Medium"/>
              <a:ea typeface="Montserrat Medium"/>
              <a:cs typeface="Montserrat Medium"/>
              <a:sym typeface="Montserrat Medium"/>
            </a:endParaRPr>
          </a:p>
          <a:p>
            <a:pPr indent="-349250" lvl="0" marL="457200" rtl="0" algn="l">
              <a:lnSpc>
                <a:spcPct val="150000"/>
              </a:lnSpc>
              <a:spcBef>
                <a:spcPts val="0"/>
              </a:spcBef>
              <a:spcAft>
                <a:spcPts val="0"/>
              </a:spcAft>
              <a:buClr>
                <a:srgbClr val="6268E2"/>
              </a:buClr>
              <a:buSzPts val="1900"/>
              <a:buFont typeface="Montserrat Medium"/>
              <a:buChar char="●"/>
            </a:pPr>
            <a:r>
              <a:rPr lang="en" sz="1900">
                <a:solidFill>
                  <a:schemeClr val="dk1"/>
                </a:solidFill>
                <a:highlight>
                  <a:srgbClr val="D2D4FF"/>
                </a:highlight>
                <a:latin typeface="Montserrat Medium"/>
                <a:ea typeface="Montserrat Medium"/>
                <a:cs typeface="Montserrat Medium"/>
                <a:sym typeface="Montserrat Medium"/>
              </a:rPr>
              <a:t>File Access modes</a:t>
            </a:r>
            <a:endParaRPr sz="1900">
              <a:solidFill>
                <a:schemeClr val="dk1"/>
              </a:solidFill>
              <a:highlight>
                <a:srgbClr val="D2D4FF"/>
              </a:highlight>
              <a:latin typeface="Montserrat Medium"/>
              <a:ea typeface="Montserrat Medium"/>
              <a:cs typeface="Montserrat Medium"/>
              <a:sym typeface="Montserrat Medium"/>
            </a:endParaRPr>
          </a:p>
          <a:p>
            <a:pPr indent="0" lvl="0" marL="0" rtl="0" algn="l">
              <a:lnSpc>
                <a:spcPct val="150000"/>
              </a:lnSpc>
              <a:spcBef>
                <a:spcPts val="0"/>
              </a:spcBef>
              <a:spcAft>
                <a:spcPts val="0"/>
              </a:spcAft>
              <a:buNone/>
            </a:pPr>
            <a:r>
              <a:t/>
            </a:r>
            <a:endParaRPr sz="1900">
              <a:solidFill>
                <a:schemeClr val="dk1"/>
              </a:solidFill>
              <a:highlight>
                <a:srgbClr val="D2D4FF"/>
              </a:highlight>
              <a:latin typeface="Montserrat Medium"/>
              <a:ea typeface="Montserrat Medium"/>
              <a:cs typeface="Montserrat Medium"/>
              <a:sym typeface="Montserrat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2"/>
          <p:cNvPicPr preferRelativeResize="0"/>
          <p:nvPr/>
        </p:nvPicPr>
        <p:blipFill>
          <a:blip r:embed="rId3">
            <a:alphaModFix/>
          </a:blip>
          <a:stretch>
            <a:fillRect/>
          </a:stretch>
        </p:blipFill>
        <p:spPr>
          <a:xfrm>
            <a:off x="0" y="5076000"/>
            <a:ext cx="9144000" cy="72000"/>
          </a:xfrm>
          <a:prstGeom prst="rect">
            <a:avLst/>
          </a:prstGeom>
          <a:noFill/>
          <a:ln>
            <a:noFill/>
          </a:ln>
        </p:spPr>
      </p:pic>
      <p:sp>
        <p:nvSpPr>
          <p:cNvPr id="130" name="Google Shape;130;p22"/>
          <p:cNvSpPr txBox="1"/>
          <p:nvPr/>
        </p:nvSpPr>
        <p:spPr>
          <a:xfrm>
            <a:off x="360000" y="355800"/>
            <a:ext cx="87387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Dot Files examples:</a:t>
            </a:r>
            <a:endParaRPr sz="2000">
              <a:latin typeface="Montserrat SemiBold"/>
              <a:ea typeface="Montserrat SemiBold"/>
              <a:cs typeface="Montserrat SemiBold"/>
              <a:sym typeface="Montserrat SemiBold"/>
            </a:endParaRPr>
          </a:p>
        </p:txBody>
      </p:sp>
      <p:sp>
        <p:nvSpPr>
          <p:cNvPr id="131" name="Google Shape;131;p22"/>
          <p:cNvSpPr txBox="1"/>
          <p:nvPr/>
        </p:nvSpPr>
        <p:spPr>
          <a:xfrm>
            <a:off x="360000" y="914400"/>
            <a:ext cx="8357400" cy="35625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None/>
            </a:pPr>
            <a:r>
              <a:rPr lang="en" sz="1000">
                <a:latin typeface="Montserrat SemiBold"/>
                <a:ea typeface="Montserrat SemiBold"/>
                <a:cs typeface="Montserrat SemiBold"/>
                <a:sym typeface="Montserrat SemiBold"/>
              </a:rPr>
              <a:t>.bash_history:</a:t>
            </a:r>
            <a:r>
              <a:rPr lang="en" sz="1000">
                <a:latin typeface="Open Sans"/>
                <a:ea typeface="Open Sans"/>
                <a:cs typeface="Open Sans"/>
                <a:sym typeface="Open Sans"/>
              </a:rPr>
              <a:t> For users of the bash shell, a file containing up to 500 of the most recent commands available for recall using the up and down arrow keys.</a:t>
            </a:r>
            <a:endParaRPr sz="1000">
              <a:latin typeface="Open Sans"/>
              <a:ea typeface="Open Sans"/>
              <a:cs typeface="Open Sans"/>
              <a:sym typeface="Open Sans"/>
            </a:endParaRPr>
          </a:p>
          <a:p>
            <a:pPr indent="0" lvl="0" marL="0" rtl="0" algn="l">
              <a:lnSpc>
                <a:spcPct val="150000"/>
              </a:lnSpc>
              <a:spcBef>
                <a:spcPts val="1000"/>
              </a:spcBef>
              <a:spcAft>
                <a:spcPts val="0"/>
              </a:spcAft>
              <a:buNone/>
            </a:pPr>
            <a:r>
              <a:rPr lang="en" sz="1000">
                <a:latin typeface="Montserrat SemiBold"/>
                <a:ea typeface="Montserrat SemiBold"/>
                <a:cs typeface="Montserrat SemiBold"/>
                <a:sym typeface="Montserrat SemiBold"/>
              </a:rPr>
              <a:t>.bash_logout:</a:t>
            </a:r>
            <a:r>
              <a:rPr lang="en" sz="1000">
                <a:latin typeface="Open Sans"/>
                <a:ea typeface="Open Sans"/>
                <a:cs typeface="Open Sans"/>
                <a:sym typeface="Open Sans"/>
              </a:rPr>
              <a:t> Script that is run by the bash shell when the user logs out of the system</a:t>
            </a:r>
            <a:endParaRPr sz="1000">
              <a:latin typeface="Open Sans"/>
              <a:ea typeface="Open Sans"/>
              <a:cs typeface="Open Sans"/>
              <a:sym typeface="Open Sans"/>
            </a:endParaRPr>
          </a:p>
          <a:p>
            <a:pPr indent="0" lvl="0" marL="0" rtl="0" algn="l">
              <a:lnSpc>
                <a:spcPct val="150000"/>
              </a:lnSpc>
              <a:spcBef>
                <a:spcPts val="1000"/>
              </a:spcBef>
              <a:spcAft>
                <a:spcPts val="0"/>
              </a:spcAft>
              <a:buNone/>
            </a:pPr>
            <a:r>
              <a:rPr lang="en" sz="1000">
                <a:latin typeface="Montserrat SemiBold"/>
                <a:ea typeface="Montserrat SemiBold"/>
                <a:cs typeface="Montserrat SemiBold"/>
                <a:sym typeface="Montserrat SemiBold"/>
              </a:rPr>
              <a:t>.bash_profile:</a:t>
            </a:r>
            <a:r>
              <a:rPr lang="en" sz="1000">
                <a:latin typeface="Open Sans"/>
                <a:ea typeface="Open Sans"/>
                <a:cs typeface="Open Sans"/>
                <a:sym typeface="Open Sans"/>
              </a:rPr>
              <a:t> Initialization script that is run by the bash shell upon login in order to setup variables and aliases.  When bash is started as the default login shell, it looks for the .bash_profile file in the user?s home directory; if not found, it looks for .bash_login.  If there is no .bash_login file, it then looks for a .profile file.</a:t>
            </a:r>
            <a:endParaRPr sz="1000">
              <a:latin typeface="Open Sans"/>
              <a:ea typeface="Open Sans"/>
              <a:cs typeface="Open Sans"/>
              <a:sym typeface="Open Sans"/>
            </a:endParaRPr>
          </a:p>
          <a:p>
            <a:pPr indent="0" lvl="0" marL="0" rtl="0" algn="l">
              <a:lnSpc>
                <a:spcPct val="150000"/>
              </a:lnSpc>
              <a:spcBef>
                <a:spcPts val="1000"/>
              </a:spcBef>
              <a:spcAft>
                <a:spcPts val="0"/>
              </a:spcAft>
              <a:buNone/>
            </a:pPr>
            <a:r>
              <a:rPr lang="en" sz="1000">
                <a:latin typeface="Montserrat SemiBold"/>
                <a:ea typeface="Montserrat SemiBold"/>
                <a:cs typeface="Montserrat SemiBold"/>
                <a:sym typeface="Montserrat SemiBold"/>
              </a:rPr>
              <a:t>.bashrc:</a:t>
            </a:r>
            <a:r>
              <a:rPr lang="en" sz="1000">
                <a:latin typeface="Open Sans"/>
                <a:ea typeface="Open Sans"/>
                <a:cs typeface="Open Sans"/>
                <a:sym typeface="Open Sans"/>
              </a:rPr>
              <a:t> Initialization script executed whenever the bash shell is started in some way other than a login shell. It is better to put system-wide functions and aliases in /etc/bashrc, which will be presented later in the book.</a:t>
            </a:r>
            <a:endParaRPr sz="1000">
              <a:latin typeface="Open Sans"/>
              <a:ea typeface="Open Sans"/>
              <a:cs typeface="Open Sans"/>
              <a:sym typeface="Open Sans"/>
            </a:endParaRPr>
          </a:p>
          <a:p>
            <a:pPr indent="0" lvl="0" marL="0" rtl="0" algn="l">
              <a:lnSpc>
                <a:spcPct val="150000"/>
              </a:lnSpc>
              <a:spcBef>
                <a:spcPts val="1000"/>
              </a:spcBef>
              <a:spcAft>
                <a:spcPts val="0"/>
              </a:spcAft>
              <a:buNone/>
            </a:pPr>
            <a:r>
              <a:rPr lang="en" sz="1000">
                <a:latin typeface="Montserrat SemiBold"/>
                <a:ea typeface="Montserrat SemiBold"/>
                <a:cs typeface="Montserrat SemiBold"/>
                <a:sym typeface="Montserrat SemiBold"/>
              </a:rPr>
              <a:t>.profile:</a:t>
            </a:r>
            <a:r>
              <a:rPr lang="en" sz="1000">
                <a:latin typeface="Open Sans"/>
                <a:ea typeface="Open Sans"/>
                <a:cs typeface="Open Sans"/>
                <a:sym typeface="Open Sans"/>
              </a:rPr>
              <a:t> Put default system-wide environment variables in /etc/profile.</a:t>
            </a:r>
            <a:endParaRPr sz="1000">
              <a:latin typeface="Open Sans"/>
              <a:ea typeface="Open Sans"/>
              <a:cs typeface="Open Sans"/>
              <a:sym typeface="Open Sans"/>
            </a:endParaRPr>
          </a:p>
          <a:p>
            <a:pPr indent="0" lvl="0" marL="0" rtl="0" algn="l">
              <a:lnSpc>
                <a:spcPct val="150000"/>
              </a:lnSpc>
              <a:spcBef>
                <a:spcPts val="1000"/>
              </a:spcBef>
              <a:spcAft>
                <a:spcPts val="0"/>
              </a:spcAft>
              <a:buNone/>
            </a:pPr>
            <a:r>
              <a:rPr lang="en" sz="1000">
                <a:latin typeface="Montserrat SemiBold"/>
                <a:ea typeface="Montserrat SemiBold"/>
                <a:cs typeface="Montserrat SemiBold"/>
                <a:sym typeface="Montserrat SemiBold"/>
              </a:rPr>
              <a:t>.viminfo:</a:t>
            </a:r>
            <a:r>
              <a:rPr lang="en" sz="1000">
                <a:latin typeface="Open Sans"/>
                <a:ea typeface="Open Sans"/>
                <a:cs typeface="Open Sans"/>
                <a:sym typeface="Open Sans"/>
              </a:rPr>
              <a:t> Initialization file for the Vim text editor that is compatible with vi.</a:t>
            </a:r>
            <a:endParaRPr sz="1000">
              <a:latin typeface="Open Sans"/>
              <a:ea typeface="Open Sans"/>
              <a:cs typeface="Open Sans"/>
              <a:sym typeface="Open Sans"/>
            </a:endParaRPr>
          </a:p>
          <a:p>
            <a:pPr indent="0" lvl="0" marL="0" rtl="0" algn="l">
              <a:lnSpc>
                <a:spcPct val="150000"/>
              </a:lnSpc>
              <a:spcBef>
                <a:spcPts val="1000"/>
              </a:spcBef>
              <a:spcAft>
                <a:spcPts val="0"/>
              </a:spcAft>
              <a:buNone/>
            </a:pPr>
            <a:r>
              <a:rPr lang="en" sz="1000">
                <a:latin typeface="Montserrat SemiBold"/>
                <a:ea typeface="Montserrat SemiBold"/>
                <a:cs typeface="Montserrat SemiBold"/>
                <a:sym typeface="Montserrat SemiBold"/>
              </a:rPr>
              <a:t>.xinitrc:</a:t>
            </a:r>
            <a:r>
              <a:rPr lang="en" sz="1000">
                <a:latin typeface="Open Sans"/>
                <a:ea typeface="Open Sans"/>
                <a:cs typeface="Open Sans"/>
                <a:sym typeface="Open Sans"/>
              </a:rPr>
              <a:t> The initialization file used when running startx, which can be used to activate applications and run a particular window manager.</a:t>
            </a:r>
            <a:endParaRPr sz="1000">
              <a:latin typeface="Open Sans"/>
              <a:ea typeface="Open Sans"/>
              <a:cs typeface="Open Sans"/>
              <a:sym typeface="Open Sans"/>
            </a:endParaRPr>
          </a:p>
          <a:p>
            <a:pPr indent="0" lvl="0" marL="0" rtl="0" algn="l">
              <a:lnSpc>
                <a:spcPct val="150000"/>
              </a:lnSpc>
              <a:spcBef>
                <a:spcPts val="1000"/>
              </a:spcBef>
              <a:spcAft>
                <a:spcPts val="1000"/>
              </a:spcAft>
              <a:buNone/>
            </a:pPr>
            <a:r>
              <a:rPr lang="en" sz="1000">
                <a:latin typeface="Montserrat SemiBold"/>
                <a:ea typeface="Montserrat SemiBold"/>
                <a:cs typeface="Montserrat SemiBold"/>
                <a:sym typeface="Montserrat SemiBold"/>
              </a:rPr>
              <a:t>.xsession:</a:t>
            </a:r>
            <a:r>
              <a:rPr lang="en" sz="1000">
                <a:latin typeface="Open Sans"/>
                <a:ea typeface="Open Sans"/>
                <a:cs typeface="Open Sans"/>
                <a:sym typeface="Open Sans"/>
              </a:rPr>
              <a:t> This file is executed when a user logs in to an X-terminal and is used to automatically load the window manager and applications.</a:t>
            </a:r>
            <a:endParaRPr sz="1000">
              <a:latin typeface="Open Sans"/>
              <a:ea typeface="Open Sans"/>
              <a:cs typeface="Open Sans"/>
              <a:sym typeface="Open Sans"/>
            </a:endParaRPr>
          </a:p>
        </p:txBody>
      </p:sp>
      <p:sp>
        <p:nvSpPr>
          <p:cNvPr id="132" name="Google Shape;132;p22">
            <a:hlinkClick r:id="rId4"/>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3"/>
          <p:cNvPicPr preferRelativeResize="0"/>
          <p:nvPr/>
        </p:nvPicPr>
        <p:blipFill>
          <a:blip r:embed="rId3">
            <a:alphaModFix/>
          </a:blip>
          <a:stretch>
            <a:fillRect/>
          </a:stretch>
        </p:blipFill>
        <p:spPr>
          <a:xfrm>
            <a:off x="0" y="5076000"/>
            <a:ext cx="9144000" cy="72000"/>
          </a:xfrm>
          <a:prstGeom prst="rect">
            <a:avLst/>
          </a:prstGeom>
          <a:noFill/>
          <a:ln>
            <a:noFill/>
          </a:ln>
        </p:spPr>
      </p:pic>
      <p:sp>
        <p:nvSpPr>
          <p:cNvPr id="138" name="Google Shape;138;p23"/>
          <p:cNvSpPr txBox="1"/>
          <p:nvPr/>
        </p:nvSpPr>
        <p:spPr>
          <a:xfrm>
            <a:off x="360000" y="355800"/>
            <a:ext cx="87387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File Access Modes</a:t>
            </a:r>
            <a:endParaRPr sz="2000">
              <a:latin typeface="Montserrat SemiBold"/>
              <a:ea typeface="Montserrat SemiBold"/>
              <a:cs typeface="Montserrat SemiBold"/>
              <a:sym typeface="Montserrat SemiBold"/>
            </a:endParaRPr>
          </a:p>
        </p:txBody>
      </p:sp>
      <p:sp>
        <p:nvSpPr>
          <p:cNvPr id="139" name="Google Shape;139;p23"/>
          <p:cNvSpPr txBox="1"/>
          <p:nvPr/>
        </p:nvSpPr>
        <p:spPr>
          <a:xfrm>
            <a:off x="360000" y="914400"/>
            <a:ext cx="8357400" cy="35625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None/>
            </a:pPr>
            <a:r>
              <a:rPr lang="en" sz="1500">
                <a:latin typeface="Open Sans"/>
                <a:ea typeface="Open Sans"/>
                <a:cs typeface="Open Sans"/>
                <a:sym typeface="Open Sans"/>
              </a:rPr>
              <a:t>The permissions of a file are the first line of defense in the security of a Unix system. The basic building blocks of Unix permissions are the read, write, and execute permissions, which have been described below −</a:t>
            </a:r>
            <a:endParaRPr sz="1500">
              <a:latin typeface="Montserrat SemiBold"/>
              <a:ea typeface="Montserrat SemiBold"/>
              <a:cs typeface="Montserrat SemiBold"/>
              <a:sym typeface="Montserrat SemiBold"/>
            </a:endParaRPr>
          </a:p>
          <a:p>
            <a:pPr indent="0" lvl="0" marL="0" rtl="0" algn="l">
              <a:lnSpc>
                <a:spcPct val="150000"/>
              </a:lnSpc>
              <a:spcBef>
                <a:spcPts val="1000"/>
              </a:spcBef>
              <a:spcAft>
                <a:spcPts val="0"/>
              </a:spcAft>
              <a:buNone/>
            </a:pPr>
            <a:r>
              <a:rPr lang="en" sz="1500">
                <a:latin typeface="Montserrat SemiBold"/>
                <a:ea typeface="Montserrat SemiBold"/>
                <a:cs typeface="Montserrat SemiBold"/>
                <a:sym typeface="Montserrat SemiBold"/>
              </a:rPr>
              <a:t>Read:</a:t>
            </a:r>
            <a:r>
              <a:rPr lang="en" sz="1500">
                <a:latin typeface="Open Sans"/>
                <a:ea typeface="Open Sans"/>
                <a:cs typeface="Open Sans"/>
                <a:sym typeface="Open Sans"/>
              </a:rPr>
              <a:t> Grants the capability to read, i.e., view the contents of the file.</a:t>
            </a:r>
            <a:endParaRPr sz="1500">
              <a:latin typeface="Open Sans"/>
              <a:ea typeface="Open Sans"/>
              <a:cs typeface="Open Sans"/>
              <a:sym typeface="Open Sans"/>
            </a:endParaRPr>
          </a:p>
          <a:p>
            <a:pPr indent="0" lvl="0" marL="0" rtl="0" algn="l">
              <a:lnSpc>
                <a:spcPct val="150000"/>
              </a:lnSpc>
              <a:spcBef>
                <a:spcPts val="1000"/>
              </a:spcBef>
              <a:spcAft>
                <a:spcPts val="0"/>
              </a:spcAft>
              <a:buNone/>
            </a:pPr>
            <a:r>
              <a:rPr lang="en" sz="1500">
                <a:latin typeface="Montserrat SemiBold"/>
                <a:ea typeface="Montserrat SemiBold"/>
                <a:cs typeface="Montserrat SemiBold"/>
                <a:sym typeface="Montserrat SemiBold"/>
              </a:rPr>
              <a:t>Write:</a:t>
            </a:r>
            <a:r>
              <a:rPr lang="en" sz="1500">
                <a:latin typeface="Open Sans"/>
                <a:ea typeface="Open Sans"/>
                <a:cs typeface="Open Sans"/>
                <a:sym typeface="Open Sans"/>
              </a:rPr>
              <a:t> Grants the capability to modify, or remove the content of the file.</a:t>
            </a:r>
            <a:endParaRPr sz="1500">
              <a:latin typeface="Open Sans"/>
              <a:ea typeface="Open Sans"/>
              <a:cs typeface="Open Sans"/>
              <a:sym typeface="Open Sans"/>
            </a:endParaRPr>
          </a:p>
          <a:p>
            <a:pPr indent="0" lvl="0" marL="0" rtl="0" algn="l">
              <a:lnSpc>
                <a:spcPct val="150000"/>
              </a:lnSpc>
              <a:spcBef>
                <a:spcPts val="1000"/>
              </a:spcBef>
              <a:spcAft>
                <a:spcPts val="1000"/>
              </a:spcAft>
              <a:buNone/>
            </a:pPr>
            <a:r>
              <a:rPr lang="en" sz="1500">
                <a:latin typeface="Montserrat SemiBold"/>
                <a:ea typeface="Montserrat SemiBold"/>
                <a:cs typeface="Montserrat SemiBold"/>
                <a:sym typeface="Montserrat SemiBold"/>
              </a:rPr>
              <a:t>Execute:</a:t>
            </a:r>
            <a:r>
              <a:rPr lang="en" sz="1500">
                <a:latin typeface="Open Sans"/>
                <a:ea typeface="Open Sans"/>
                <a:cs typeface="Open Sans"/>
                <a:sym typeface="Open Sans"/>
              </a:rPr>
              <a:t> User with execute permissions can run a file as a program.</a:t>
            </a:r>
            <a:endParaRPr sz="1500">
              <a:latin typeface="Open Sans"/>
              <a:ea typeface="Open Sans"/>
              <a:cs typeface="Open Sans"/>
              <a:sym typeface="Open Sans"/>
            </a:endParaRPr>
          </a:p>
        </p:txBody>
      </p:sp>
      <p:sp>
        <p:nvSpPr>
          <p:cNvPr id="140" name="Google Shape;140;p23">
            <a:hlinkClick r:id="rId4"/>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4"/>
          <p:cNvPicPr preferRelativeResize="0"/>
          <p:nvPr/>
        </p:nvPicPr>
        <p:blipFill>
          <a:blip r:embed="rId3">
            <a:alphaModFix/>
          </a:blip>
          <a:stretch>
            <a:fillRect/>
          </a:stretch>
        </p:blipFill>
        <p:spPr>
          <a:xfrm>
            <a:off x="0" y="5076000"/>
            <a:ext cx="9144000" cy="72000"/>
          </a:xfrm>
          <a:prstGeom prst="rect">
            <a:avLst/>
          </a:prstGeom>
          <a:noFill/>
          <a:ln>
            <a:noFill/>
          </a:ln>
        </p:spPr>
      </p:pic>
      <p:sp>
        <p:nvSpPr>
          <p:cNvPr id="146" name="Google Shape;146;p24">
            <a:hlinkClick r:id="rId4"/>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pic>
        <p:nvPicPr>
          <p:cNvPr id="147" name="Google Shape;147;p24"/>
          <p:cNvPicPr preferRelativeResize="0"/>
          <p:nvPr/>
        </p:nvPicPr>
        <p:blipFill>
          <a:blip r:embed="rId5">
            <a:alphaModFix/>
          </a:blip>
          <a:stretch>
            <a:fillRect/>
          </a:stretch>
        </p:blipFill>
        <p:spPr>
          <a:xfrm>
            <a:off x="356616" y="1078992"/>
            <a:ext cx="5731651" cy="3087349"/>
          </a:xfrm>
          <a:prstGeom prst="rect">
            <a:avLst/>
          </a:prstGeom>
          <a:noFill/>
          <a:ln>
            <a:noFill/>
          </a:ln>
        </p:spPr>
      </p:pic>
      <p:sp>
        <p:nvSpPr>
          <p:cNvPr id="148" name="Google Shape;148;p24"/>
          <p:cNvSpPr txBox="1"/>
          <p:nvPr/>
        </p:nvSpPr>
        <p:spPr>
          <a:xfrm>
            <a:off x="6242800" y="1112725"/>
            <a:ext cx="2740500" cy="3391500"/>
          </a:xfrm>
          <a:prstGeom prst="rect">
            <a:avLst/>
          </a:prstGeom>
          <a:noFill/>
          <a:ln>
            <a:noFill/>
          </a:ln>
        </p:spPr>
        <p:txBody>
          <a:bodyPr anchorCtr="0" anchor="t" bIns="91425" lIns="91425" spcFirstLastPara="1" rIns="91425" wrap="square" tIns="91425">
            <a:noAutofit/>
          </a:bodyPr>
          <a:lstStyle/>
          <a:p>
            <a:pPr indent="0" lvl="0" marL="0" marR="0" rtl="0" algn="l">
              <a:lnSpc>
                <a:spcPct val="130000"/>
              </a:lnSpc>
              <a:spcBef>
                <a:spcPts val="0"/>
              </a:spcBef>
              <a:spcAft>
                <a:spcPts val="0"/>
              </a:spcAft>
              <a:buNone/>
            </a:pPr>
            <a:r>
              <a:t/>
            </a:r>
            <a:endParaRPr sz="1100">
              <a:solidFill>
                <a:schemeClr val="dk1"/>
              </a:solidFill>
              <a:latin typeface="Open Sans"/>
              <a:ea typeface="Open Sans"/>
              <a:cs typeface="Open Sans"/>
              <a:sym typeface="Open Sans"/>
            </a:endParaRPr>
          </a:p>
          <a:p>
            <a:pPr indent="0" lvl="0" marL="0" marR="0" rtl="0" algn="l">
              <a:lnSpc>
                <a:spcPct val="130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Using chmod with Absolute Permissions</a:t>
            </a:r>
            <a:endParaRPr sz="1100">
              <a:solidFill>
                <a:schemeClr val="dk1"/>
              </a:solidFill>
              <a:latin typeface="Open Sans"/>
              <a:ea typeface="Open Sans"/>
              <a:cs typeface="Open Sans"/>
              <a:sym typeface="Open Sans"/>
            </a:endParaRPr>
          </a:p>
          <a:p>
            <a:pPr indent="0" lvl="0" marL="0" marR="0" rtl="0" algn="l">
              <a:lnSpc>
                <a:spcPct val="130000"/>
              </a:lnSpc>
              <a:spcBef>
                <a:spcPts val="0"/>
              </a:spcBef>
              <a:spcAft>
                <a:spcPts val="0"/>
              </a:spcAft>
              <a:buNone/>
            </a:pPr>
            <a:r>
              <a:rPr lang="en" sz="1100">
                <a:solidFill>
                  <a:schemeClr val="dk1"/>
                </a:solidFill>
                <a:latin typeface="Open Sans"/>
                <a:ea typeface="Open Sans"/>
                <a:cs typeface="Open Sans"/>
                <a:sym typeface="Open Sans"/>
              </a:rPr>
              <a:t>The second way to modify permissions with the chmod command is to use a number to specify each set of permissions for the file.</a:t>
            </a:r>
            <a:endParaRPr sz="1100">
              <a:solidFill>
                <a:schemeClr val="dk1"/>
              </a:solidFill>
              <a:latin typeface="Open Sans"/>
              <a:ea typeface="Open Sans"/>
              <a:cs typeface="Open Sans"/>
              <a:sym typeface="Open Sans"/>
            </a:endParaRPr>
          </a:p>
          <a:p>
            <a:pPr indent="0" lvl="0" marL="0" marR="0" rtl="0" algn="l">
              <a:lnSpc>
                <a:spcPct val="130000"/>
              </a:lnSpc>
              <a:spcBef>
                <a:spcPts val="0"/>
              </a:spcBef>
              <a:spcAft>
                <a:spcPts val="0"/>
              </a:spcAft>
              <a:buClr>
                <a:schemeClr val="dk1"/>
              </a:buClr>
              <a:buSzPts val="1100"/>
              <a:buFont typeface="Arial"/>
              <a:buNone/>
            </a:pPr>
            <a:r>
              <a:t/>
            </a:r>
            <a:endParaRPr sz="1100">
              <a:solidFill>
                <a:schemeClr val="dk1"/>
              </a:solidFill>
              <a:latin typeface="Open Sans"/>
              <a:ea typeface="Open Sans"/>
              <a:cs typeface="Open Sans"/>
              <a:sym typeface="Open Sans"/>
            </a:endParaRPr>
          </a:p>
          <a:p>
            <a:pPr indent="0" lvl="0" marL="0" marR="0" rtl="0" algn="l">
              <a:lnSpc>
                <a:spcPct val="130000"/>
              </a:lnSpc>
              <a:spcBef>
                <a:spcPts val="0"/>
              </a:spcBef>
              <a:spcAft>
                <a:spcPts val="0"/>
              </a:spcAft>
              <a:buClr>
                <a:schemeClr val="dk1"/>
              </a:buClr>
              <a:buSzPts val="1100"/>
              <a:buFont typeface="Arial"/>
              <a:buNone/>
            </a:pPr>
            <a:r>
              <a:rPr lang="en" sz="1100">
                <a:solidFill>
                  <a:schemeClr val="dk1"/>
                </a:solidFill>
                <a:latin typeface="Open Sans"/>
                <a:ea typeface="Open Sans"/>
                <a:cs typeface="Open Sans"/>
                <a:sym typeface="Open Sans"/>
              </a:rPr>
              <a:t>Each permission is assigned a value, as the following table shows, and the total of each set of permissions provides a number for that set.</a:t>
            </a:r>
            <a:endParaRPr sz="1100">
              <a:solidFill>
                <a:schemeClr val="dk1"/>
              </a:solidFill>
              <a:latin typeface="Open Sans"/>
              <a:ea typeface="Open Sans"/>
              <a:cs typeface="Open Sans"/>
              <a:sym typeface="Open Sans"/>
            </a:endParaRPr>
          </a:p>
          <a:p>
            <a:pPr indent="0" lvl="0" marL="0" marR="0" rtl="0" algn="l">
              <a:lnSpc>
                <a:spcPct val="130000"/>
              </a:lnSpc>
              <a:spcBef>
                <a:spcPts val="0"/>
              </a:spcBef>
              <a:spcAft>
                <a:spcPts val="0"/>
              </a:spcAft>
              <a:buClr>
                <a:schemeClr val="dk1"/>
              </a:buClr>
              <a:buSzPts val="1100"/>
              <a:buFont typeface="Arial"/>
              <a:buNone/>
            </a:pPr>
            <a:r>
              <a:t/>
            </a:r>
            <a:endParaRPr sz="1100">
              <a:solidFill>
                <a:schemeClr val="dk1"/>
              </a:solidFill>
              <a:latin typeface="Open Sans"/>
              <a:ea typeface="Open Sans"/>
              <a:cs typeface="Open Sans"/>
              <a:sym typeface="Open Sans"/>
            </a:endParaRPr>
          </a:p>
        </p:txBody>
      </p:sp>
      <p:sp>
        <p:nvSpPr>
          <p:cNvPr id="149" name="Google Shape;149;p24"/>
          <p:cNvSpPr txBox="1"/>
          <p:nvPr/>
        </p:nvSpPr>
        <p:spPr>
          <a:xfrm>
            <a:off x="360000" y="355800"/>
            <a:ext cx="87387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File Access Modes</a:t>
            </a:r>
            <a:endParaRPr sz="2000">
              <a:latin typeface="Montserrat SemiBold"/>
              <a:ea typeface="Montserrat SemiBold"/>
              <a:cs typeface="Montserrat SemiBold"/>
              <a:sym typeface="Montserrat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5"/>
          <p:cNvPicPr preferRelativeResize="0"/>
          <p:nvPr/>
        </p:nvPicPr>
        <p:blipFill>
          <a:blip r:embed="rId3">
            <a:alphaModFix/>
          </a:blip>
          <a:stretch>
            <a:fillRect/>
          </a:stretch>
        </p:blipFill>
        <p:spPr>
          <a:xfrm>
            <a:off x="0" y="5076000"/>
            <a:ext cx="9144000" cy="72000"/>
          </a:xfrm>
          <a:prstGeom prst="rect">
            <a:avLst/>
          </a:prstGeom>
          <a:noFill/>
          <a:ln>
            <a:noFill/>
          </a:ln>
        </p:spPr>
      </p:pic>
      <p:sp>
        <p:nvSpPr>
          <p:cNvPr id="155" name="Google Shape;155;p25"/>
          <p:cNvSpPr txBox="1"/>
          <p:nvPr/>
        </p:nvSpPr>
        <p:spPr>
          <a:xfrm>
            <a:off x="360000" y="355800"/>
            <a:ext cx="87387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How To set Permissions in Linux</a:t>
            </a:r>
            <a:endParaRPr sz="2000">
              <a:latin typeface="Montserrat SemiBold"/>
              <a:ea typeface="Montserrat SemiBold"/>
              <a:cs typeface="Montserrat SemiBold"/>
              <a:sym typeface="Montserrat SemiBold"/>
            </a:endParaRPr>
          </a:p>
        </p:txBody>
      </p:sp>
      <p:sp>
        <p:nvSpPr>
          <p:cNvPr id="156" name="Google Shape;156;p25"/>
          <p:cNvSpPr txBox="1"/>
          <p:nvPr/>
        </p:nvSpPr>
        <p:spPr>
          <a:xfrm>
            <a:off x="360000" y="1078992"/>
            <a:ext cx="8357400" cy="3562500"/>
          </a:xfrm>
          <a:prstGeom prst="rect">
            <a:avLst/>
          </a:prstGeom>
          <a:noFill/>
          <a:ln>
            <a:noFill/>
          </a:ln>
        </p:spPr>
        <p:txBody>
          <a:bodyPr anchorCtr="0" anchor="t" bIns="0" lIns="0" spcFirstLastPara="1" rIns="0" wrap="square" tIns="0">
            <a:noAutofit/>
          </a:bodyPr>
          <a:lstStyle/>
          <a:p>
            <a:pPr indent="-317500" lvl="0" marL="457200" rtl="0" algn="l">
              <a:lnSpc>
                <a:spcPct val="150000"/>
              </a:lnSpc>
              <a:spcBef>
                <a:spcPts val="0"/>
              </a:spcBef>
              <a:spcAft>
                <a:spcPts val="0"/>
              </a:spcAft>
              <a:buClr>
                <a:srgbClr val="6268E2"/>
              </a:buClr>
              <a:buSzPts val="1400"/>
              <a:buFont typeface="Open Sans"/>
              <a:buChar char="●"/>
            </a:pPr>
            <a:r>
              <a:rPr lang="en">
                <a:highlight>
                  <a:srgbClr val="D2D4FF"/>
                </a:highlight>
                <a:latin typeface="Open Sans"/>
                <a:ea typeface="Open Sans"/>
                <a:cs typeface="Open Sans"/>
                <a:sym typeface="Open Sans"/>
              </a:rPr>
              <a:t>chmod +rwx filename</a:t>
            </a:r>
            <a:r>
              <a:rPr lang="en">
                <a:latin typeface="Open Sans"/>
                <a:ea typeface="Open Sans"/>
                <a:cs typeface="Open Sans"/>
                <a:sym typeface="Open Sans"/>
              </a:rPr>
              <a:t> to add permissions.</a:t>
            </a:r>
            <a:endParaRPr>
              <a:latin typeface="Open Sans"/>
              <a:ea typeface="Open Sans"/>
              <a:cs typeface="Open Sans"/>
              <a:sym typeface="Open Sans"/>
            </a:endParaRPr>
          </a:p>
          <a:p>
            <a:pPr indent="-317500" lvl="0" marL="457200" rtl="0" algn="l">
              <a:lnSpc>
                <a:spcPct val="150000"/>
              </a:lnSpc>
              <a:spcBef>
                <a:spcPts val="0"/>
              </a:spcBef>
              <a:spcAft>
                <a:spcPts val="0"/>
              </a:spcAft>
              <a:buClr>
                <a:srgbClr val="6268E2"/>
              </a:buClr>
              <a:buSzPts val="1400"/>
              <a:buFont typeface="Open Sans"/>
              <a:buChar char="●"/>
            </a:pPr>
            <a:r>
              <a:rPr lang="en">
                <a:highlight>
                  <a:srgbClr val="D2D4FF"/>
                </a:highlight>
                <a:latin typeface="Open Sans"/>
                <a:ea typeface="Open Sans"/>
                <a:cs typeface="Open Sans"/>
                <a:sym typeface="Open Sans"/>
              </a:rPr>
              <a:t>chmod -rwx directoryname</a:t>
            </a:r>
            <a:r>
              <a:rPr lang="en">
                <a:latin typeface="Open Sans"/>
                <a:ea typeface="Open Sans"/>
                <a:cs typeface="Open Sans"/>
                <a:sym typeface="Open Sans"/>
              </a:rPr>
              <a:t> to remove permissions.</a:t>
            </a:r>
            <a:endParaRPr>
              <a:latin typeface="Open Sans"/>
              <a:ea typeface="Open Sans"/>
              <a:cs typeface="Open Sans"/>
              <a:sym typeface="Open Sans"/>
            </a:endParaRPr>
          </a:p>
          <a:p>
            <a:pPr indent="-317500" lvl="0" marL="457200" rtl="0" algn="l">
              <a:lnSpc>
                <a:spcPct val="150000"/>
              </a:lnSpc>
              <a:spcBef>
                <a:spcPts val="0"/>
              </a:spcBef>
              <a:spcAft>
                <a:spcPts val="0"/>
              </a:spcAft>
              <a:buClr>
                <a:srgbClr val="6268E2"/>
              </a:buClr>
              <a:buSzPts val="1400"/>
              <a:buFont typeface="Open Sans"/>
              <a:buChar char="●"/>
            </a:pPr>
            <a:r>
              <a:rPr lang="en">
                <a:highlight>
                  <a:srgbClr val="D2D4FF"/>
                </a:highlight>
                <a:latin typeface="Open Sans"/>
                <a:ea typeface="Open Sans"/>
                <a:cs typeface="Open Sans"/>
                <a:sym typeface="Open Sans"/>
              </a:rPr>
              <a:t>chmod +x filename</a:t>
            </a:r>
            <a:r>
              <a:rPr lang="en">
                <a:latin typeface="Open Sans"/>
                <a:ea typeface="Open Sans"/>
                <a:cs typeface="Open Sans"/>
                <a:sym typeface="Open Sans"/>
              </a:rPr>
              <a:t> to allow executable permissions.</a:t>
            </a:r>
            <a:endParaRPr>
              <a:latin typeface="Open Sans"/>
              <a:ea typeface="Open Sans"/>
              <a:cs typeface="Open Sans"/>
              <a:sym typeface="Open Sans"/>
            </a:endParaRPr>
          </a:p>
          <a:p>
            <a:pPr indent="-317500" lvl="0" marL="457200" rtl="0" algn="l">
              <a:lnSpc>
                <a:spcPct val="150000"/>
              </a:lnSpc>
              <a:spcBef>
                <a:spcPts val="0"/>
              </a:spcBef>
              <a:spcAft>
                <a:spcPts val="0"/>
              </a:spcAft>
              <a:buClr>
                <a:srgbClr val="6268E2"/>
              </a:buClr>
              <a:buSzPts val="1400"/>
              <a:buFont typeface="Open Sans"/>
              <a:buChar char="●"/>
            </a:pPr>
            <a:r>
              <a:rPr lang="en">
                <a:highlight>
                  <a:srgbClr val="D2D4FF"/>
                </a:highlight>
                <a:latin typeface="Open Sans"/>
                <a:ea typeface="Open Sans"/>
                <a:cs typeface="Open Sans"/>
                <a:sym typeface="Open Sans"/>
              </a:rPr>
              <a:t>chmod -wx filename</a:t>
            </a:r>
            <a:r>
              <a:rPr lang="en">
                <a:latin typeface="Open Sans"/>
                <a:ea typeface="Open Sans"/>
                <a:cs typeface="Open Sans"/>
                <a:sym typeface="Open Sans"/>
              </a:rPr>
              <a:t> to take out write and executable permissions.</a:t>
            </a:r>
            <a:endParaRPr>
              <a:latin typeface="Open Sans"/>
              <a:ea typeface="Open Sans"/>
              <a:cs typeface="Open Sans"/>
              <a:sym typeface="Open Sans"/>
            </a:endParaRPr>
          </a:p>
          <a:p>
            <a:pPr indent="0" lvl="0" marL="0" rtl="0" algn="l">
              <a:lnSpc>
                <a:spcPct val="100000"/>
              </a:lnSpc>
              <a:spcBef>
                <a:spcPts val="1000"/>
              </a:spcBef>
              <a:spcAft>
                <a:spcPts val="0"/>
              </a:spcAft>
              <a:buNone/>
            </a:pPr>
            <a:r>
              <a:t/>
            </a:r>
            <a:endParaRPr>
              <a:latin typeface="Open Sans"/>
              <a:ea typeface="Open Sans"/>
              <a:cs typeface="Open Sans"/>
              <a:sym typeface="Open Sans"/>
            </a:endParaRPr>
          </a:p>
          <a:p>
            <a:pPr indent="-317500" lvl="0" marL="457200" rtl="0" algn="l">
              <a:lnSpc>
                <a:spcPct val="150000"/>
              </a:lnSpc>
              <a:spcBef>
                <a:spcPts val="1000"/>
              </a:spcBef>
              <a:spcAft>
                <a:spcPts val="0"/>
              </a:spcAft>
              <a:buClr>
                <a:srgbClr val="6268E2"/>
              </a:buClr>
              <a:buSzPts val="1400"/>
              <a:buFont typeface="Open Sans"/>
              <a:buChar char="●"/>
            </a:pPr>
            <a:r>
              <a:rPr lang="en">
                <a:highlight>
                  <a:srgbClr val="D2D4FF"/>
                </a:highlight>
                <a:latin typeface="Open Sans"/>
                <a:ea typeface="Open Sans"/>
                <a:cs typeface="Open Sans"/>
                <a:sym typeface="Open Sans"/>
              </a:rPr>
              <a:t>chmod 600 filename</a:t>
            </a:r>
            <a:r>
              <a:rPr lang="en">
                <a:latin typeface="Open Sans"/>
                <a:ea typeface="Open Sans"/>
                <a:cs typeface="Open Sans"/>
                <a:sym typeface="Open Sans"/>
              </a:rPr>
              <a:t> Only Owner can </a:t>
            </a:r>
            <a:r>
              <a:rPr lang="en">
                <a:highlight>
                  <a:srgbClr val="D2D4FF"/>
                </a:highlight>
                <a:latin typeface="Open Sans"/>
                <a:ea typeface="Open Sans"/>
                <a:cs typeface="Open Sans"/>
                <a:sym typeface="Open Sans"/>
              </a:rPr>
              <a:t>Read</a:t>
            </a:r>
            <a:r>
              <a:rPr lang="en">
                <a:latin typeface="Open Sans"/>
                <a:ea typeface="Open Sans"/>
                <a:cs typeface="Open Sans"/>
                <a:sym typeface="Open Sans"/>
              </a:rPr>
              <a:t> and </a:t>
            </a:r>
            <a:r>
              <a:rPr lang="en">
                <a:highlight>
                  <a:srgbClr val="D2D4FF"/>
                </a:highlight>
                <a:latin typeface="Open Sans"/>
                <a:ea typeface="Open Sans"/>
                <a:cs typeface="Open Sans"/>
                <a:sym typeface="Open Sans"/>
              </a:rPr>
              <a:t>Write</a:t>
            </a:r>
            <a:endParaRPr>
              <a:highlight>
                <a:srgbClr val="D2D4FF"/>
              </a:highlight>
              <a:latin typeface="Open Sans"/>
              <a:ea typeface="Open Sans"/>
              <a:cs typeface="Open Sans"/>
              <a:sym typeface="Open Sans"/>
            </a:endParaRPr>
          </a:p>
          <a:p>
            <a:pPr indent="-317500" lvl="0" marL="457200" rtl="0" algn="l">
              <a:lnSpc>
                <a:spcPct val="150000"/>
              </a:lnSpc>
              <a:spcBef>
                <a:spcPts val="0"/>
              </a:spcBef>
              <a:spcAft>
                <a:spcPts val="0"/>
              </a:spcAft>
              <a:buClr>
                <a:srgbClr val="6268E2"/>
              </a:buClr>
              <a:buSzPts val="1400"/>
              <a:buFont typeface="Open Sans"/>
              <a:buChar char="●"/>
            </a:pPr>
            <a:r>
              <a:rPr lang="en">
                <a:highlight>
                  <a:srgbClr val="D2D4FF"/>
                </a:highlight>
                <a:latin typeface="Open Sans"/>
                <a:ea typeface="Open Sans"/>
                <a:cs typeface="Open Sans"/>
                <a:sym typeface="Open Sans"/>
              </a:rPr>
              <a:t>chmod 644 filename</a:t>
            </a:r>
            <a:r>
              <a:rPr lang="en">
                <a:latin typeface="Open Sans"/>
                <a:ea typeface="Open Sans"/>
                <a:cs typeface="Open Sans"/>
                <a:sym typeface="Open Sans"/>
              </a:rPr>
              <a:t> Owner can </a:t>
            </a:r>
            <a:r>
              <a:rPr lang="en">
                <a:highlight>
                  <a:srgbClr val="D2D4FF"/>
                </a:highlight>
                <a:latin typeface="Open Sans"/>
                <a:ea typeface="Open Sans"/>
                <a:cs typeface="Open Sans"/>
                <a:sym typeface="Open Sans"/>
              </a:rPr>
              <a:t>Read</a:t>
            </a:r>
            <a:r>
              <a:rPr lang="en">
                <a:latin typeface="Open Sans"/>
                <a:ea typeface="Open Sans"/>
                <a:cs typeface="Open Sans"/>
                <a:sym typeface="Open Sans"/>
              </a:rPr>
              <a:t> and </a:t>
            </a:r>
            <a:r>
              <a:rPr lang="en">
                <a:highlight>
                  <a:srgbClr val="D2D4FF"/>
                </a:highlight>
                <a:latin typeface="Open Sans"/>
                <a:ea typeface="Open Sans"/>
                <a:cs typeface="Open Sans"/>
                <a:sym typeface="Open Sans"/>
              </a:rPr>
              <a:t>Write</a:t>
            </a:r>
            <a:r>
              <a:rPr lang="en">
                <a:latin typeface="Open Sans"/>
                <a:ea typeface="Open Sans"/>
                <a:cs typeface="Open Sans"/>
                <a:sym typeface="Open Sans"/>
              </a:rPr>
              <a:t>, others can </a:t>
            </a:r>
            <a:r>
              <a:rPr lang="en">
                <a:highlight>
                  <a:srgbClr val="D2D4FF"/>
                </a:highlight>
                <a:latin typeface="Open Sans"/>
                <a:ea typeface="Open Sans"/>
                <a:cs typeface="Open Sans"/>
                <a:sym typeface="Open Sans"/>
              </a:rPr>
              <a:t>Read</a:t>
            </a:r>
            <a:endParaRPr>
              <a:highlight>
                <a:srgbClr val="D2D4FF"/>
              </a:highlight>
              <a:latin typeface="Open Sans"/>
              <a:ea typeface="Open Sans"/>
              <a:cs typeface="Open Sans"/>
              <a:sym typeface="Open Sans"/>
            </a:endParaRPr>
          </a:p>
          <a:p>
            <a:pPr indent="-317500" lvl="0" marL="457200" rtl="0" algn="l">
              <a:lnSpc>
                <a:spcPct val="150000"/>
              </a:lnSpc>
              <a:spcBef>
                <a:spcPts val="0"/>
              </a:spcBef>
              <a:spcAft>
                <a:spcPts val="0"/>
              </a:spcAft>
              <a:buClr>
                <a:srgbClr val="6268E2"/>
              </a:buClr>
              <a:buSzPts val="1400"/>
              <a:buFont typeface="Open Sans"/>
              <a:buChar char="●"/>
            </a:pPr>
            <a:r>
              <a:rPr lang="en">
                <a:highlight>
                  <a:srgbClr val="D2D4FF"/>
                </a:highlight>
                <a:latin typeface="Open Sans"/>
                <a:ea typeface="Open Sans"/>
                <a:cs typeface="Open Sans"/>
                <a:sym typeface="Open Sans"/>
              </a:rPr>
              <a:t>chmod 750 filename</a:t>
            </a:r>
            <a:r>
              <a:rPr lang="en">
                <a:latin typeface="Open Sans"/>
                <a:ea typeface="Open Sans"/>
                <a:cs typeface="Open Sans"/>
                <a:sym typeface="Open Sans"/>
              </a:rPr>
              <a:t> Owner can </a:t>
            </a:r>
            <a:r>
              <a:rPr lang="en">
                <a:highlight>
                  <a:srgbClr val="D2D4FF"/>
                </a:highlight>
                <a:latin typeface="Open Sans"/>
                <a:ea typeface="Open Sans"/>
                <a:cs typeface="Open Sans"/>
                <a:sym typeface="Open Sans"/>
              </a:rPr>
              <a:t>Read</a:t>
            </a:r>
            <a:r>
              <a:rPr lang="en">
                <a:latin typeface="Open Sans"/>
                <a:ea typeface="Open Sans"/>
                <a:cs typeface="Open Sans"/>
                <a:sym typeface="Open Sans"/>
              </a:rPr>
              <a:t>,</a:t>
            </a:r>
            <a:r>
              <a:rPr lang="en">
                <a:highlight>
                  <a:srgbClr val="D2D4FF"/>
                </a:highlight>
                <a:latin typeface="Open Sans"/>
                <a:ea typeface="Open Sans"/>
                <a:cs typeface="Open Sans"/>
                <a:sym typeface="Open Sans"/>
              </a:rPr>
              <a:t>Write</a:t>
            </a:r>
            <a:r>
              <a:rPr lang="en">
                <a:latin typeface="Open Sans"/>
                <a:ea typeface="Open Sans"/>
                <a:cs typeface="Open Sans"/>
                <a:sym typeface="Open Sans"/>
              </a:rPr>
              <a:t>, </a:t>
            </a:r>
            <a:r>
              <a:rPr lang="en">
                <a:highlight>
                  <a:srgbClr val="D2D4FF"/>
                </a:highlight>
                <a:latin typeface="Open Sans"/>
                <a:ea typeface="Open Sans"/>
                <a:cs typeface="Open Sans"/>
                <a:sym typeface="Open Sans"/>
              </a:rPr>
              <a:t>Exec</a:t>
            </a:r>
            <a:r>
              <a:rPr lang="en">
                <a:latin typeface="Open Sans"/>
                <a:ea typeface="Open Sans"/>
                <a:cs typeface="Open Sans"/>
                <a:sym typeface="Open Sans"/>
              </a:rPr>
              <a:t>, group - </a:t>
            </a:r>
            <a:r>
              <a:rPr lang="en">
                <a:highlight>
                  <a:srgbClr val="D2D4FF"/>
                </a:highlight>
                <a:latin typeface="Open Sans"/>
                <a:ea typeface="Open Sans"/>
                <a:cs typeface="Open Sans"/>
                <a:sym typeface="Open Sans"/>
              </a:rPr>
              <a:t>Read</a:t>
            </a:r>
            <a:r>
              <a:rPr lang="en">
                <a:latin typeface="Open Sans"/>
                <a:ea typeface="Open Sans"/>
                <a:cs typeface="Open Sans"/>
                <a:sym typeface="Open Sans"/>
              </a:rPr>
              <a:t> and </a:t>
            </a:r>
            <a:r>
              <a:rPr lang="en">
                <a:highlight>
                  <a:srgbClr val="D2D4FF"/>
                </a:highlight>
                <a:latin typeface="Open Sans"/>
                <a:ea typeface="Open Sans"/>
                <a:cs typeface="Open Sans"/>
                <a:sym typeface="Open Sans"/>
              </a:rPr>
              <a:t>Exec</a:t>
            </a:r>
            <a:endParaRPr>
              <a:highlight>
                <a:srgbClr val="D2D4FF"/>
              </a:highlight>
              <a:latin typeface="Open Sans"/>
              <a:ea typeface="Open Sans"/>
              <a:cs typeface="Open Sans"/>
              <a:sym typeface="Open Sans"/>
            </a:endParaRPr>
          </a:p>
          <a:p>
            <a:pPr indent="-317500" lvl="0" marL="457200" rtl="0" algn="l">
              <a:lnSpc>
                <a:spcPct val="150000"/>
              </a:lnSpc>
              <a:spcBef>
                <a:spcPts val="0"/>
              </a:spcBef>
              <a:spcAft>
                <a:spcPts val="0"/>
              </a:spcAft>
              <a:buClr>
                <a:srgbClr val="6268E2"/>
              </a:buClr>
              <a:buSzPts val="1400"/>
              <a:buFont typeface="Open Sans"/>
              <a:buChar char="●"/>
            </a:pPr>
            <a:r>
              <a:rPr lang="en">
                <a:highlight>
                  <a:srgbClr val="D2D4FF"/>
                </a:highlight>
                <a:latin typeface="Open Sans"/>
                <a:ea typeface="Open Sans"/>
                <a:cs typeface="Open Sans"/>
                <a:sym typeface="Open Sans"/>
              </a:rPr>
              <a:t>chmod 777 filename</a:t>
            </a:r>
            <a:r>
              <a:rPr lang="en">
                <a:latin typeface="Open Sans"/>
                <a:ea typeface="Open Sans"/>
                <a:cs typeface="Open Sans"/>
                <a:sym typeface="Open Sans"/>
              </a:rPr>
              <a:t> All can </a:t>
            </a:r>
            <a:r>
              <a:rPr lang="en">
                <a:highlight>
                  <a:srgbClr val="D2D4FF"/>
                </a:highlight>
                <a:latin typeface="Open Sans"/>
                <a:ea typeface="Open Sans"/>
                <a:cs typeface="Open Sans"/>
                <a:sym typeface="Open Sans"/>
              </a:rPr>
              <a:t>Read</a:t>
            </a:r>
            <a:r>
              <a:rPr lang="en">
                <a:latin typeface="Open Sans"/>
                <a:ea typeface="Open Sans"/>
                <a:cs typeface="Open Sans"/>
                <a:sym typeface="Open Sans"/>
              </a:rPr>
              <a:t>, </a:t>
            </a:r>
            <a:r>
              <a:rPr lang="en">
                <a:highlight>
                  <a:srgbClr val="D2D4FF"/>
                </a:highlight>
                <a:latin typeface="Open Sans"/>
                <a:ea typeface="Open Sans"/>
                <a:cs typeface="Open Sans"/>
                <a:sym typeface="Open Sans"/>
              </a:rPr>
              <a:t>Write</a:t>
            </a:r>
            <a:r>
              <a:rPr lang="en">
                <a:latin typeface="Open Sans"/>
                <a:ea typeface="Open Sans"/>
                <a:cs typeface="Open Sans"/>
                <a:sym typeface="Open Sans"/>
              </a:rPr>
              <a:t>, </a:t>
            </a:r>
            <a:r>
              <a:rPr lang="en">
                <a:highlight>
                  <a:srgbClr val="D2D4FF"/>
                </a:highlight>
                <a:latin typeface="Open Sans"/>
                <a:ea typeface="Open Sans"/>
                <a:cs typeface="Open Sans"/>
                <a:sym typeface="Open Sans"/>
              </a:rPr>
              <a:t>Exec</a:t>
            </a:r>
            <a:endParaRPr>
              <a:highlight>
                <a:srgbClr val="D2D4FF"/>
              </a:highlight>
              <a:latin typeface="Open Sans"/>
              <a:ea typeface="Open Sans"/>
              <a:cs typeface="Open Sans"/>
              <a:sym typeface="Open Sans"/>
            </a:endParaRPr>
          </a:p>
          <a:p>
            <a:pPr indent="-317500" lvl="0" marL="457200" rtl="0" algn="l">
              <a:lnSpc>
                <a:spcPct val="150000"/>
              </a:lnSpc>
              <a:spcBef>
                <a:spcPts val="0"/>
              </a:spcBef>
              <a:spcAft>
                <a:spcPts val="0"/>
              </a:spcAft>
              <a:buClr>
                <a:srgbClr val="6268E2"/>
              </a:buClr>
              <a:buSzPts val="1400"/>
              <a:buFont typeface="Open Sans"/>
              <a:buChar char="●"/>
            </a:pPr>
            <a:r>
              <a:rPr lang="en">
                <a:highlight>
                  <a:srgbClr val="D2D4FF"/>
                </a:highlight>
                <a:latin typeface="Open Sans"/>
                <a:ea typeface="Open Sans"/>
                <a:cs typeface="Open Sans"/>
                <a:sym typeface="Open Sans"/>
              </a:rPr>
              <a:t>chmod 400 filename</a:t>
            </a:r>
            <a:r>
              <a:rPr lang="en">
                <a:latin typeface="Open Sans"/>
                <a:ea typeface="Open Sans"/>
                <a:cs typeface="Open Sans"/>
                <a:sym typeface="Open Sans"/>
              </a:rPr>
              <a:t> Owner can </a:t>
            </a:r>
            <a:r>
              <a:rPr lang="en">
                <a:highlight>
                  <a:srgbClr val="D2D4FF"/>
                </a:highlight>
                <a:latin typeface="Open Sans"/>
                <a:ea typeface="Open Sans"/>
                <a:cs typeface="Open Sans"/>
                <a:sym typeface="Open Sans"/>
              </a:rPr>
              <a:t>Read</a:t>
            </a:r>
            <a:endParaRPr>
              <a:highlight>
                <a:srgbClr val="D2D4FF"/>
              </a:highlight>
              <a:latin typeface="Open Sans"/>
              <a:ea typeface="Open Sans"/>
              <a:cs typeface="Open Sans"/>
              <a:sym typeface="Open Sans"/>
            </a:endParaRPr>
          </a:p>
        </p:txBody>
      </p:sp>
      <p:sp>
        <p:nvSpPr>
          <p:cNvPr id="157" name="Google Shape;157;p25">
            <a:hlinkClick r:id="rId4"/>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26"/>
          <p:cNvPicPr preferRelativeResize="0"/>
          <p:nvPr/>
        </p:nvPicPr>
        <p:blipFill rotWithShape="1">
          <a:blip r:embed="rId3">
            <a:alphaModFix/>
          </a:blip>
          <a:srcRect b="29" l="0" r="0" t="19"/>
          <a:stretch/>
        </p:blipFill>
        <p:spPr>
          <a:xfrm>
            <a:off x="0" y="0"/>
            <a:ext cx="9144000" cy="5143502"/>
          </a:xfrm>
          <a:prstGeom prst="rect">
            <a:avLst/>
          </a:prstGeom>
          <a:noFill/>
          <a:ln>
            <a:noFill/>
          </a:ln>
        </p:spPr>
      </p:pic>
      <p:sp>
        <p:nvSpPr>
          <p:cNvPr id="163" name="Google Shape;163;p26">
            <a:hlinkClick r:id="rId4"/>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FFFFFF"/>
                </a:solidFill>
                <a:latin typeface="Open Sans SemiBold"/>
                <a:ea typeface="Open Sans SemiBold"/>
                <a:cs typeface="Open Sans SemiBold"/>
                <a:sym typeface="Open Sans SemiBold"/>
              </a:rPr>
              <a:t>www.jobeasy.co</a:t>
            </a:r>
            <a:endParaRPr sz="800">
              <a:solidFill>
                <a:srgbClr val="FFFFFF"/>
              </a:solidFill>
              <a:latin typeface="Open Sans"/>
              <a:ea typeface="Open Sans"/>
              <a:cs typeface="Open Sans"/>
              <a:sym typeface="Open Sans"/>
            </a:endParaRPr>
          </a:p>
        </p:txBody>
      </p:sp>
      <p:sp>
        <p:nvSpPr>
          <p:cNvPr id="164" name="Google Shape;164;p26"/>
          <p:cNvSpPr txBox="1"/>
          <p:nvPr/>
        </p:nvSpPr>
        <p:spPr>
          <a:xfrm>
            <a:off x="360000" y="2193000"/>
            <a:ext cx="8365500" cy="5604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0"/>
              </a:spcBef>
              <a:spcAft>
                <a:spcPts val="0"/>
              </a:spcAft>
              <a:buNone/>
            </a:pPr>
            <a:r>
              <a:rPr lang="en" sz="3600">
                <a:solidFill>
                  <a:srgbClr val="FFFFFF"/>
                </a:solidFill>
                <a:latin typeface="Montserrat SemiBold"/>
                <a:ea typeface="Montserrat SemiBold"/>
                <a:cs typeface="Montserrat SemiBold"/>
                <a:sym typeface="Montserrat SemiBold"/>
              </a:rPr>
              <a:t>Questions?</a:t>
            </a:r>
            <a:endParaRPr sz="3600">
              <a:solidFill>
                <a:srgbClr val="FFFFFF"/>
              </a:solidFill>
              <a:highlight>
                <a:srgbClr val="D2D4FF"/>
              </a:highlight>
              <a:latin typeface="Montserrat SemiBold"/>
              <a:ea typeface="Montserrat SemiBold"/>
              <a:cs typeface="Montserrat SemiBold"/>
              <a:sym typeface="Montserrat SemiBo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27"/>
          <p:cNvPicPr preferRelativeResize="0"/>
          <p:nvPr/>
        </p:nvPicPr>
        <p:blipFill rotWithShape="1">
          <a:blip r:embed="rId3">
            <a:alphaModFix/>
          </a:blip>
          <a:srcRect b="29" l="0" r="0" t="19"/>
          <a:stretch/>
        </p:blipFill>
        <p:spPr>
          <a:xfrm>
            <a:off x="0" y="0"/>
            <a:ext cx="9144000" cy="5143502"/>
          </a:xfrm>
          <a:prstGeom prst="rect">
            <a:avLst/>
          </a:prstGeom>
          <a:noFill/>
          <a:ln>
            <a:noFill/>
          </a:ln>
        </p:spPr>
      </p:pic>
      <p:sp>
        <p:nvSpPr>
          <p:cNvPr id="170" name="Google Shape;170;p27"/>
          <p:cNvSpPr txBox="1"/>
          <p:nvPr/>
        </p:nvSpPr>
        <p:spPr>
          <a:xfrm>
            <a:off x="2378325" y="2702400"/>
            <a:ext cx="4479600" cy="7176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0"/>
              </a:spcBef>
              <a:spcAft>
                <a:spcPts val="0"/>
              </a:spcAft>
              <a:buClr>
                <a:srgbClr val="000000"/>
              </a:buClr>
              <a:buSzPts val="1100"/>
              <a:buFont typeface="Arial"/>
              <a:buNone/>
            </a:pPr>
            <a:r>
              <a:rPr lang="en"/>
              <a:t>    </a:t>
            </a:r>
            <a:r>
              <a:rPr lang="en" sz="1500" u="sng">
                <a:solidFill>
                  <a:srgbClr val="FFFFFF"/>
                </a:solidFill>
                <a:latin typeface="Open Sans"/>
                <a:ea typeface="Open Sans"/>
                <a:cs typeface="Open Sans"/>
                <a:sym typeface="Open Sans"/>
                <a:hlinkClick r:id="rId4">
                  <a:extLst>
                    <a:ext uri="{A12FA001-AC4F-418D-AE19-62706E023703}">
                      <ahyp:hlinkClr val="tx"/>
                    </a:ext>
                  </a:extLst>
                </a:hlinkClick>
              </a:rPr>
              <a:t>www.jobeasy.co</a:t>
            </a:r>
            <a:r>
              <a:rPr lang="en" sz="1500">
                <a:solidFill>
                  <a:srgbClr val="FFFFFF"/>
                </a:solidFill>
                <a:latin typeface="Open Sans"/>
                <a:ea typeface="Open Sans"/>
                <a:cs typeface="Open Sans"/>
                <a:sym typeface="Open Sans"/>
              </a:rPr>
              <a:t>                support@jobeasy.co</a:t>
            </a:r>
            <a:endParaRPr sz="1500">
              <a:solidFill>
                <a:srgbClr val="FFFFFF"/>
              </a:solidFill>
              <a:latin typeface="Open Sans"/>
              <a:ea typeface="Open Sans"/>
              <a:cs typeface="Open Sans"/>
              <a:sym typeface="Open Sans"/>
            </a:endParaRPr>
          </a:p>
          <a:p>
            <a:pPr indent="0" lvl="0" marL="0" rtl="0" algn="l">
              <a:lnSpc>
                <a:spcPct val="115000"/>
              </a:lnSpc>
              <a:spcBef>
                <a:spcPts val="0"/>
              </a:spcBef>
              <a:spcAft>
                <a:spcPts val="0"/>
              </a:spcAft>
              <a:buClr>
                <a:srgbClr val="000000"/>
              </a:buClr>
              <a:buSzPts val="1100"/>
              <a:buFont typeface="Arial"/>
              <a:buNone/>
            </a:pPr>
            <a:r>
              <a:t/>
            </a:r>
            <a:endParaRPr sz="1500">
              <a:solidFill>
                <a:srgbClr val="FFFFFF"/>
              </a:solidFill>
              <a:latin typeface="Open Sans"/>
              <a:ea typeface="Open Sans"/>
              <a:cs typeface="Open Sans"/>
              <a:sym typeface="Open Sans"/>
            </a:endParaRPr>
          </a:p>
          <a:p>
            <a:pPr indent="0" lvl="0" marL="0" rtl="0" algn="ctr">
              <a:lnSpc>
                <a:spcPct val="115000"/>
              </a:lnSpc>
              <a:spcBef>
                <a:spcPts val="0"/>
              </a:spcBef>
              <a:spcAft>
                <a:spcPts val="0"/>
              </a:spcAft>
              <a:buClr>
                <a:srgbClr val="000000"/>
              </a:buClr>
              <a:buSzPts val="1100"/>
              <a:buFont typeface="Arial"/>
              <a:buNone/>
            </a:pPr>
            <a:r>
              <a:rPr lang="en" sz="1500">
                <a:solidFill>
                  <a:srgbClr val="FFFFFF"/>
                </a:solidFill>
                <a:latin typeface="Open Sans"/>
                <a:ea typeface="Open Sans"/>
                <a:cs typeface="Open Sans"/>
                <a:sym typeface="Open Sans"/>
              </a:rPr>
              <a:t>(415) 319-9099</a:t>
            </a:r>
            <a:endParaRPr sz="1500">
              <a:solidFill>
                <a:srgbClr val="FFFFFF"/>
              </a:solidFill>
              <a:latin typeface="Open Sans"/>
              <a:ea typeface="Open Sans"/>
              <a:cs typeface="Open Sans"/>
              <a:sym typeface="Open Sans"/>
            </a:endParaRPr>
          </a:p>
          <a:p>
            <a:pPr indent="0" lvl="0" marL="0" rtl="0" algn="ctr">
              <a:lnSpc>
                <a:spcPct val="115000"/>
              </a:lnSpc>
              <a:spcBef>
                <a:spcPts val="0"/>
              </a:spcBef>
              <a:spcAft>
                <a:spcPts val="0"/>
              </a:spcAft>
              <a:buClr>
                <a:srgbClr val="000000"/>
              </a:buClr>
              <a:buSzPts val="1100"/>
              <a:buFont typeface="Arial"/>
              <a:buNone/>
            </a:pPr>
            <a:r>
              <a:rPr lang="en" sz="1500">
                <a:solidFill>
                  <a:srgbClr val="FFFFFF"/>
                </a:solidFill>
                <a:latin typeface="Open Sans"/>
                <a:ea typeface="Open Sans"/>
                <a:cs typeface="Open Sans"/>
                <a:sym typeface="Open Sans"/>
              </a:rPr>
              <a:t>See you later</a:t>
            </a:r>
            <a:endParaRPr sz="1500">
              <a:solidFill>
                <a:srgbClr val="FFFFFF"/>
              </a:solidFill>
              <a:latin typeface="Open Sans"/>
              <a:ea typeface="Open Sans"/>
              <a:cs typeface="Open Sans"/>
              <a:sym typeface="Open Sans"/>
            </a:endParaRPr>
          </a:p>
        </p:txBody>
      </p:sp>
      <p:sp>
        <p:nvSpPr>
          <p:cNvPr id="171" name="Google Shape;171;p27"/>
          <p:cNvSpPr txBox="1"/>
          <p:nvPr/>
        </p:nvSpPr>
        <p:spPr>
          <a:xfrm>
            <a:off x="360000" y="1812000"/>
            <a:ext cx="8365500" cy="5604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0"/>
              </a:spcBef>
              <a:spcAft>
                <a:spcPts val="0"/>
              </a:spcAft>
              <a:buNone/>
            </a:pPr>
            <a:r>
              <a:rPr lang="en" sz="3600">
                <a:solidFill>
                  <a:srgbClr val="FFFFFF"/>
                </a:solidFill>
                <a:latin typeface="Montserrat SemiBold"/>
                <a:ea typeface="Montserrat SemiBold"/>
                <a:cs typeface="Montserrat SemiBold"/>
                <a:sym typeface="Montserrat SemiBold"/>
              </a:rPr>
              <a:t>Take your career to the next level!</a:t>
            </a:r>
            <a:endParaRPr sz="3600">
              <a:solidFill>
                <a:srgbClr val="FFFFFF"/>
              </a:solidFill>
              <a:highlight>
                <a:srgbClr val="D2D4FF"/>
              </a:highlight>
              <a:latin typeface="Montserrat SemiBold"/>
              <a:ea typeface="Montserrat SemiBold"/>
              <a:cs typeface="Montserrat SemiBold"/>
              <a:sym typeface="Montserrat SemiBold"/>
            </a:endParaRPr>
          </a:p>
        </p:txBody>
      </p:sp>
      <p:pic>
        <p:nvPicPr>
          <p:cNvPr id="172" name="Google Shape;172;p27"/>
          <p:cNvPicPr preferRelativeResize="0"/>
          <p:nvPr/>
        </p:nvPicPr>
        <p:blipFill>
          <a:blip r:embed="rId5">
            <a:alphaModFix/>
          </a:blip>
          <a:stretch>
            <a:fillRect/>
          </a:stretch>
        </p:blipFill>
        <p:spPr>
          <a:xfrm>
            <a:off x="4670347" y="2731542"/>
            <a:ext cx="209997" cy="214050"/>
          </a:xfrm>
          <a:prstGeom prst="rect">
            <a:avLst/>
          </a:prstGeom>
          <a:noFill/>
          <a:ln>
            <a:noFill/>
          </a:ln>
        </p:spPr>
      </p:pic>
      <p:pic>
        <p:nvPicPr>
          <p:cNvPr id="173" name="Google Shape;173;p27"/>
          <p:cNvPicPr preferRelativeResize="0"/>
          <p:nvPr/>
        </p:nvPicPr>
        <p:blipFill>
          <a:blip r:embed="rId6">
            <a:alphaModFix/>
          </a:blip>
          <a:stretch>
            <a:fillRect/>
          </a:stretch>
        </p:blipFill>
        <p:spPr>
          <a:xfrm>
            <a:off x="2417033" y="2725321"/>
            <a:ext cx="234850" cy="2348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nvSpPr>
        <p:spPr>
          <a:xfrm>
            <a:off x="360000" y="288000"/>
            <a:ext cx="83655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Device files</a:t>
            </a:r>
            <a:endParaRPr sz="2000">
              <a:latin typeface="Montserrat SemiBold"/>
              <a:ea typeface="Montserrat SemiBold"/>
              <a:cs typeface="Montserrat SemiBold"/>
              <a:sym typeface="Montserrat SemiBold"/>
            </a:endParaRPr>
          </a:p>
        </p:txBody>
      </p:sp>
      <p:sp>
        <p:nvSpPr>
          <p:cNvPr id="65" name="Google Shape;65;p14"/>
          <p:cNvSpPr txBox="1"/>
          <p:nvPr/>
        </p:nvSpPr>
        <p:spPr>
          <a:xfrm>
            <a:off x="360000" y="900000"/>
            <a:ext cx="4746600" cy="38607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Clr>
                <a:schemeClr val="dk1"/>
              </a:buClr>
              <a:buSzPts val="1100"/>
              <a:buFont typeface="Arial"/>
              <a:buNone/>
            </a:pPr>
            <a:r>
              <a:rPr lang="en" sz="1000">
                <a:latin typeface="Open Sans"/>
                <a:ea typeface="Open Sans"/>
                <a:cs typeface="Open Sans"/>
                <a:sym typeface="Open Sans"/>
              </a:rPr>
              <a:t>Device files are also known as device special files. Device files are employed to provide the operating system and users an interface to the devices that they represent. All Linux device files are located in the /dev directory, which is an integral part of the root (/) filesystem because these device files must be available to the operating system during the boot process.</a:t>
            </a:r>
            <a:endParaRPr sz="1000">
              <a:latin typeface="Open Sans"/>
              <a:ea typeface="Open Sans"/>
              <a:cs typeface="Open Sans"/>
              <a:sym typeface="Open Sans"/>
            </a:endParaRPr>
          </a:p>
          <a:p>
            <a:pPr indent="0" lvl="0" marL="0" rtl="0" algn="l">
              <a:lnSpc>
                <a:spcPct val="150000"/>
              </a:lnSpc>
              <a:spcBef>
                <a:spcPts val="1000"/>
              </a:spcBef>
              <a:spcAft>
                <a:spcPts val="0"/>
              </a:spcAft>
              <a:buClr>
                <a:schemeClr val="dk1"/>
              </a:buClr>
              <a:buSzPts val="1100"/>
              <a:buFont typeface="Arial"/>
              <a:buNone/>
            </a:pPr>
            <a:r>
              <a:rPr lang="en" sz="1000">
                <a:latin typeface="Open Sans"/>
                <a:ea typeface="Open Sans"/>
                <a:cs typeface="Open Sans"/>
                <a:sym typeface="Open Sans"/>
              </a:rPr>
              <a:t>One of the most important things to remember about these device files is that they are most definitely not device drivers. They are more accurately described as portals to the device drivers. Data is passed from an application or the operating system to the device file which then passes it to the device driver which then sends it to the physical device. The reverse data path is also used, from the physical device through the device driver, the device file, and then to an application or another device.</a:t>
            </a:r>
            <a:endParaRPr sz="1000">
              <a:latin typeface="Open Sans"/>
              <a:ea typeface="Open Sans"/>
              <a:cs typeface="Open Sans"/>
              <a:sym typeface="Open Sans"/>
            </a:endParaRPr>
          </a:p>
          <a:p>
            <a:pPr indent="0" lvl="0" marL="0" rtl="0" algn="l">
              <a:lnSpc>
                <a:spcPct val="150000"/>
              </a:lnSpc>
              <a:spcBef>
                <a:spcPts val="1000"/>
              </a:spcBef>
              <a:spcAft>
                <a:spcPts val="1000"/>
              </a:spcAft>
              <a:buNone/>
            </a:pPr>
            <a:r>
              <a:rPr lang="en" sz="1000">
                <a:latin typeface="Open Sans"/>
                <a:ea typeface="Open Sans"/>
                <a:cs typeface="Open Sans"/>
                <a:sym typeface="Open Sans"/>
              </a:rPr>
              <a:t>Let's look at the data flow of a typical command to visualize this.</a:t>
            </a:r>
            <a:endParaRPr sz="1000">
              <a:latin typeface="Open Sans"/>
              <a:ea typeface="Open Sans"/>
              <a:cs typeface="Open Sans"/>
              <a:sym typeface="Open Sans"/>
            </a:endParaRPr>
          </a:p>
        </p:txBody>
      </p:sp>
      <p:pic>
        <p:nvPicPr>
          <p:cNvPr id="66" name="Google Shape;66;p14"/>
          <p:cNvPicPr preferRelativeResize="0"/>
          <p:nvPr/>
        </p:nvPicPr>
        <p:blipFill>
          <a:blip r:embed="rId3">
            <a:alphaModFix/>
          </a:blip>
          <a:stretch>
            <a:fillRect/>
          </a:stretch>
        </p:blipFill>
        <p:spPr>
          <a:xfrm>
            <a:off x="0" y="5076000"/>
            <a:ext cx="9144000" cy="72000"/>
          </a:xfrm>
          <a:prstGeom prst="rect">
            <a:avLst/>
          </a:prstGeom>
          <a:noFill/>
          <a:ln>
            <a:noFill/>
          </a:ln>
        </p:spPr>
      </p:pic>
      <p:sp>
        <p:nvSpPr>
          <p:cNvPr id="67" name="Google Shape;67;p14">
            <a:hlinkClick r:id="rId4"/>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pic>
        <p:nvPicPr>
          <p:cNvPr id="68" name="Google Shape;68;p14"/>
          <p:cNvPicPr preferRelativeResize="0"/>
          <p:nvPr/>
        </p:nvPicPr>
        <p:blipFill>
          <a:blip r:embed="rId5">
            <a:alphaModFix/>
          </a:blip>
          <a:stretch>
            <a:fillRect/>
          </a:stretch>
        </p:blipFill>
        <p:spPr>
          <a:xfrm>
            <a:off x="5289300" y="793250"/>
            <a:ext cx="3575600" cy="3606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nvSpPr>
        <p:spPr>
          <a:xfrm>
            <a:off x="360000" y="288000"/>
            <a:ext cx="83655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Block device names</a:t>
            </a:r>
            <a:endParaRPr sz="2000">
              <a:latin typeface="Montserrat SemiBold"/>
              <a:ea typeface="Montserrat SemiBold"/>
              <a:cs typeface="Montserrat SemiBold"/>
              <a:sym typeface="Montserrat SemiBold"/>
            </a:endParaRPr>
          </a:p>
        </p:txBody>
      </p:sp>
      <p:sp>
        <p:nvSpPr>
          <p:cNvPr id="74" name="Google Shape;74;p15"/>
          <p:cNvSpPr txBox="1"/>
          <p:nvPr/>
        </p:nvSpPr>
        <p:spPr>
          <a:xfrm>
            <a:off x="360000" y="823800"/>
            <a:ext cx="8445300" cy="38607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300"/>
              </a:spcBef>
              <a:spcAft>
                <a:spcPts val="0"/>
              </a:spcAft>
              <a:buNone/>
            </a:pPr>
            <a:r>
              <a:rPr lang="en" sz="1200">
                <a:solidFill>
                  <a:srgbClr val="222222"/>
                </a:solidFill>
                <a:latin typeface="Montserrat SemiBold"/>
                <a:ea typeface="Montserrat SemiBold"/>
                <a:cs typeface="Montserrat SemiBold"/>
                <a:sym typeface="Montserrat SemiBold"/>
              </a:rPr>
              <a:t>SCSI</a:t>
            </a:r>
            <a:endParaRPr sz="1200">
              <a:solidFill>
                <a:srgbClr val="222222"/>
              </a:solidFill>
              <a:latin typeface="Montserrat SemiBold"/>
              <a:ea typeface="Montserrat SemiBold"/>
              <a:cs typeface="Montserrat SemiBold"/>
              <a:sym typeface="Montserrat SemiBold"/>
            </a:endParaRPr>
          </a:p>
          <a:p>
            <a:pPr indent="0" lvl="0" marL="0" marR="127000" rtl="0" algn="l">
              <a:lnSpc>
                <a:spcPct val="150000"/>
              </a:lnSpc>
              <a:spcBef>
                <a:spcPts val="500"/>
              </a:spcBef>
              <a:spcAft>
                <a:spcPts val="0"/>
              </a:spcAft>
              <a:buNone/>
            </a:pPr>
            <a:r>
              <a:rPr lang="en" sz="1200">
                <a:solidFill>
                  <a:srgbClr val="222222"/>
                </a:solidFill>
                <a:latin typeface="Open Sans"/>
                <a:ea typeface="Open Sans"/>
                <a:cs typeface="Open Sans"/>
                <a:sym typeface="Open Sans"/>
              </a:rPr>
              <a:t>Storage devices, like hard disks, </a:t>
            </a:r>
            <a:r>
              <a:rPr lang="en" sz="1200" u="sng">
                <a:solidFill>
                  <a:srgbClr val="6268E2"/>
                </a:solidFill>
                <a:latin typeface="Open Sans"/>
                <a:ea typeface="Open Sans"/>
                <a:cs typeface="Open Sans"/>
                <a:sym typeface="Open Sans"/>
                <a:hlinkClick r:id="rId3">
                  <a:extLst>
                    <a:ext uri="{A12FA001-AC4F-418D-AE19-62706E023703}">
                      <ahyp:hlinkClr val="tx"/>
                    </a:ext>
                  </a:extLst>
                </a:hlinkClick>
              </a:rPr>
              <a:t>SSDs</a:t>
            </a:r>
            <a:r>
              <a:rPr lang="en" sz="1200">
                <a:solidFill>
                  <a:srgbClr val="222222"/>
                </a:solidFill>
                <a:latin typeface="Open Sans"/>
                <a:ea typeface="Open Sans"/>
                <a:cs typeface="Open Sans"/>
                <a:sym typeface="Open Sans"/>
              </a:rPr>
              <a:t> and flash drives, that support the </a:t>
            </a:r>
            <a:r>
              <a:rPr lang="en" sz="1200" u="sng">
                <a:solidFill>
                  <a:srgbClr val="6268E2"/>
                </a:solidFill>
                <a:latin typeface="Open Sans"/>
                <a:ea typeface="Open Sans"/>
                <a:cs typeface="Open Sans"/>
                <a:sym typeface="Open Sans"/>
                <a:hlinkClick r:id="rId4">
                  <a:extLst>
                    <a:ext uri="{A12FA001-AC4F-418D-AE19-62706E023703}">
                      <ahyp:hlinkClr val="tx"/>
                    </a:ext>
                  </a:extLst>
                </a:hlinkClick>
              </a:rPr>
              <a:t>SCSI command</a:t>
            </a:r>
            <a:r>
              <a:rPr lang="en" sz="1200">
                <a:solidFill>
                  <a:srgbClr val="222222"/>
                </a:solidFill>
                <a:latin typeface="Open Sans"/>
                <a:ea typeface="Open Sans"/>
                <a:cs typeface="Open Sans"/>
                <a:sym typeface="Open Sans"/>
              </a:rPr>
              <a:t> (</a:t>
            </a:r>
            <a:r>
              <a:rPr lang="en" sz="1200" u="sng">
                <a:solidFill>
                  <a:srgbClr val="6268E2"/>
                </a:solidFill>
                <a:latin typeface="Open Sans"/>
                <a:ea typeface="Open Sans"/>
                <a:cs typeface="Open Sans"/>
                <a:sym typeface="Open Sans"/>
                <a:hlinkClick r:id="rId5">
                  <a:extLst>
                    <a:ext uri="{A12FA001-AC4F-418D-AE19-62706E023703}">
                      <ahyp:hlinkClr val="tx"/>
                    </a:ext>
                  </a:extLst>
                </a:hlinkClick>
              </a:rPr>
              <a:t>SCSI</a:t>
            </a:r>
            <a:r>
              <a:rPr lang="en" sz="1200">
                <a:solidFill>
                  <a:srgbClr val="222222"/>
                </a:solidFill>
                <a:latin typeface="Open Sans"/>
                <a:ea typeface="Open Sans"/>
                <a:cs typeface="Open Sans"/>
                <a:sym typeface="Open Sans"/>
              </a:rPr>
              <a:t>, </a:t>
            </a:r>
            <a:r>
              <a:rPr lang="en" sz="1200" u="sng">
                <a:solidFill>
                  <a:srgbClr val="6268E2"/>
                </a:solidFill>
                <a:latin typeface="Open Sans"/>
                <a:ea typeface="Open Sans"/>
                <a:cs typeface="Open Sans"/>
                <a:sym typeface="Open Sans"/>
                <a:hlinkClick r:id="rId6">
                  <a:extLst>
                    <a:ext uri="{A12FA001-AC4F-418D-AE19-62706E023703}">
                      <ahyp:hlinkClr val="tx"/>
                    </a:ext>
                  </a:extLst>
                </a:hlinkClick>
              </a:rPr>
              <a:t>SAS</a:t>
            </a:r>
            <a:r>
              <a:rPr lang="en" sz="1200">
                <a:solidFill>
                  <a:srgbClr val="222222"/>
                </a:solidFill>
                <a:latin typeface="Open Sans"/>
                <a:ea typeface="Open Sans"/>
                <a:cs typeface="Open Sans"/>
                <a:sym typeface="Open Sans"/>
              </a:rPr>
              <a:t>, </a:t>
            </a:r>
            <a:r>
              <a:rPr lang="en" sz="1200" u="sng">
                <a:solidFill>
                  <a:srgbClr val="6268E2"/>
                </a:solidFill>
                <a:latin typeface="Open Sans"/>
                <a:ea typeface="Open Sans"/>
                <a:cs typeface="Open Sans"/>
                <a:sym typeface="Open Sans"/>
                <a:hlinkClick r:id="rId7">
                  <a:extLst>
                    <a:ext uri="{A12FA001-AC4F-418D-AE19-62706E023703}">
                      <ahyp:hlinkClr val="tx"/>
                    </a:ext>
                  </a:extLst>
                </a:hlinkClick>
              </a:rPr>
              <a:t>UASP</a:t>
            </a:r>
            <a:r>
              <a:rPr lang="en" sz="1200">
                <a:solidFill>
                  <a:srgbClr val="222222"/>
                </a:solidFill>
                <a:latin typeface="Open Sans"/>
                <a:ea typeface="Open Sans"/>
                <a:cs typeface="Open Sans"/>
                <a:sym typeface="Open Sans"/>
              </a:rPr>
              <a:t>), ATA (</a:t>
            </a:r>
            <a:r>
              <a:rPr lang="en" sz="1200" u="sng">
                <a:solidFill>
                  <a:srgbClr val="6268E2"/>
                </a:solidFill>
                <a:latin typeface="Open Sans"/>
                <a:ea typeface="Open Sans"/>
                <a:cs typeface="Open Sans"/>
                <a:sym typeface="Open Sans"/>
                <a:hlinkClick r:id="rId8">
                  <a:extLst>
                    <a:ext uri="{A12FA001-AC4F-418D-AE19-62706E023703}">
                      <ahyp:hlinkClr val="tx"/>
                    </a:ext>
                  </a:extLst>
                </a:hlinkClick>
              </a:rPr>
              <a:t>PATA</a:t>
            </a:r>
            <a:r>
              <a:rPr lang="en" sz="1200">
                <a:solidFill>
                  <a:srgbClr val="222222"/>
                </a:solidFill>
                <a:latin typeface="Open Sans"/>
                <a:ea typeface="Open Sans"/>
                <a:cs typeface="Open Sans"/>
                <a:sym typeface="Open Sans"/>
              </a:rPr>
              <a:t>, </a:t>
            </a:r>
            <a:r>
              <a:rPr lang="en" sz="1200" u="sng">
                <a:solidFill>
                  <a:srgbClr val="6268E2"/>
                </a:solidFill>
                <a:latin typeface="Open Sans"/>
                <a:ea typeface="Open Sans"/>
                <a:cs typeface="Open Sans"/>
                <a:sym typeface="Open Sans"/>
                <a:hlinkClick r:id="rId9">
                  <a:extLst>
                    <a:ext uri="{A12FA001-AC4F-418D-AE19-62706E023703}">
                      <ahyp:hlinkClr val="tx"/>
                    </a:ext>
                  </a:extLst>
                </a:hlinkClick>
              </a:rPr>
              <a:t>SATA</a:t>
            </a:r>
            <a:r>
              <a:rPr lang="en" sz="1200">
                <a:solidFill>
                  <a:srgbClr val="222222"/>
                </a:solidFill>
                <a:latin typeface="Open Sans"/>
                <a:ea typeface="Open Sans"/>
                <a:cs typeface="Open Sans"/>
                <a:sym typeface="Open Sans"/>
              </a:rPr>
              <a:t>) or </a:t>
            </a:r>
            <a:r>
              <a:rPr lang="en" sz="1200" u="sng">
                <a:solidFill>
                  <a:srgbClr val="6268E2"/>
                </a:solidFill>
                <a:latin typeface="Open Sans"/>
                <a:ea typeface="Open Sans"/>
                <a:cs typeface="Open Sans"/>
                <a:sym typeface="Open Sans"/>
                <a:hlinkClick r:id="rId10">
                  <a:extLst>
                    <a:ext uri="{A12FA001-AC4F-418D-AE19-62706E023703}">
                      <ahyp:hlinkClr val="tx"/>
                    </a:ext>
                  </a:extLst>
                </a:hlinkClick>
              </a:rPr>
              <a:t>USB mass storage</a:t>
            </a:r>
            <a:r>
              <a:rPr lang="en" sz="1200">
                <a:solidFill>
                  <a:srgbClr val="222222"/>
                </a:solidFill>
                <a:latin typeface="Open Sans"/>
                <a:ea typeface="Open Sans"/>
                <a:cs typeface="Open Sans"/>
                <a:sym typeface="Open Sans"/>
              </a:rPr>
              <a:t> connection are handled by the kernel's SCSI driver subsystem. They all share the same naming schёeme.</a:t>
            </a:r>
            <a:endParaRPr sz="1200">
              <a:solidFill>
                <a:srgbClr val="222222"/>
              </a:solidFill>
              <a:latin typeface="Open Sans"/>
              <a:ea typeface="Open Sans"/>
              <a:cs typeface="Open Sans"/>
              <a:sym typeface="Open Sans"/>
            </a:endParaRPr>
          </a:p>
          <a:p>
            <a:pPr indent="0" lvl="0" marL="0" rtl="0" algn="l">
              <a:lnSpc>
                <a:spcPct val="150000"/>
              </a:lnSpc>
              <a:spcBef>
                <a:spcPts val="500"/>
              </a:spcBef>
              <a:spcAft>
                <a:spcPts val="0"/>
              </a:spcAft>
              <a:buNone/>
            </a:pPr>
            <a:r>
              <a:rPr lang="en" sz="1200">
                <a:solidFill>
                  <a:srgbClr val="222222"/>
                </a:solidFill>
                <a:latin typeface="Open Sans"/>
                <a:ea typeface="Open Sans"/>
                <a:cs typeface="Open Sans"/>
                <a:sym typeface="Open Sans"/>
              </a:rPr>
              <a:t>The name of these devices starts with </a:t>
            </a:r>
            <a:r>
              <a:rPr lang="en" sz="1200">
                <a:solidFill>
                  <a:srgbClr val="222222"/>
                </a:solidFill>
                <a:highlight>
                  <a:srgbClr val="D2D4FF"/>
                </a:highlight>
                <a:latin typeface="Open Sans"/>
                <a:ea typeface="Open Sans"/>
                <a:cs typeface="Open Sans"/>
                <a:sym typeface="Open Sans"/>
              </a:rPr>
              <a:t>sd</a:t>
            </a:r>
            <a:r>
              <a:rPr lang="en" sz="1200">
                <a:solidFill>
                  <a:srgbClr val="222222"/>
                </a:solidFill>
                <a:latin typeface="Open Sans"/>
                <a:ea typeface="Open Sans"/>
                <a:cs typeface="Open Sans"/>
                <a:sym typeface="Open Sans"/>
              </a:rPr>
              <a:t>. It is then followed by a lower-case letter starting from </a:t>
            </a:r>
            <a:r>
              <a:rPr lang="en" sz="1200">
                <a:solidFill>
                  <a:srgbClr val="222222"/>
                </a:solidFill>
                <a:highlight>
                  <a:srgbClr val="D2D4FF"/>
                </a:highlight>
                <a:latin typeface="Open Sans"/>
                <a:ea typeface="Open Sans"/>
                <a:cs typeface="Open Sans"/>
                <a:sym typeface="Open Sans"/>
              </a:rPr>
              <a:t>a</a:t>
            </a:r>
            <a:r>
              <a:rPr lang="en" sz="1200">
                <a:solidFill>
                  <a:srgbClr val="222222"/>
                </a:solidFill>
                <a:latin typeface="Open Sans"/>
                <a:ea typeface="Open Sans"/>
                <a:cs typeface="Open Sans"/>
                <a:sym typeface="Open Sans"/>
              </a:rPr>
              <a:t> for the first discovered device (</a:t>
            </a:r>
            <a:r>
              <a:rPr lang="en" sz="1200">
                <a:solidFill>
                  <a:srgbClr val="222222"/>
                </a:solidFill>
                <a:highlight>
                  <a:srgbClr val="D2D4FF"/>
                </a:highlight>
                <a:latin typeface="Open Sans"/>
                <a:ea typeface="Open Sans"/>
                <a:cs typeface="Open Sans"/>
                <a:sym typeface="Open Sans"/>
              </a:rPr>
              <a:t>sda</a:t>
            </a:r>
            <a:r>
              <a:rPr lang="en" sz="1200">
                <a:solidFill>
                  <a:srgbClr val="222222"/>
                </a:solidFill>
                <a:latin typeface="Open Sans"/>
                <a:ea typeface="Open Sans"/>
                <a:cs typeface="Open Sans"/>
                <a:sym typeface="Open Sans"/>
              </a:rPr>
              <a:t>), </a:t>
            </a:r>
            <a:r>
              <a:rPr lang="en" sz="1200">
                <a:solidFill>
                  <a:srgbClr val="222222"/>
                </a:solidFill>
                <a:highlight>
                  <a:srgbClr val="D2D4FF"/>
                </a:highlight>
                <a:latin typeface="Open Sans"/>
                <a:ea typeface="Open Sans"/>
                <a:cs typeface="Open Sans"/>
                <a:sym typeface="Open Sans"/>
              </a:rPr>
              <a:t>b</a:t>
            </a:r>
            <a:r>
              <a:rPr lang="en" sz="1200">
                <a:solidFill>
                  <a:srgbClr val="222222"/>
                </a:solidFill>
                <a:latin typeface="Open Sans"/>
                <a:ea typeface="Open Sans"/>
                <a:cs typeface="Open Sans"/>
                <a:sym typeface="Open Sans"/>
              </a:rPr>
              <a:t> for the second discovered device (</a:t>
            </a:r>
            <a:r>
              <a:rPr lang="en" sz="1200">
                <a:solidFill>
                  <a:srgbClr val="222222"/>
                </a:solidFill>
                <a:highlight>
                  <a:srgbClr val="D2D4FF"/>
                </a:highlight>
                <a:latin typeface="Open Sans"/>
                <a:ea typeface="Open Sans"/>
                <a:cs typeface="Open Sans"/>
                <a:sym typeface="Open Sans"/>
              </a:rPr>
              <a:t>sdb</a:t>
            </a:r>
            <a:r>
              <a:rPr lang="en" sz="1200">
                <a:solidFill>
                  <a:srgbClr val="222222"/>
                </a:solidFill>
                <a:latin typeface="Open Sans"/>
                <a:ea typeface="Open Sans"/>
                <a:cs typeface="Open Sans"/>
                <a:sym typeface="Open Sans"/>
              </a:rPr>
              <a:t>), and so on. Existing </a:t>
            </a:r>
            <a:r>
              <a:rPr lang="en" sz="1200" u="sng">
                <a:solidFill>
                  <a:srgbClr val="6268E2"/>
                </a:solidFill>
                <a:latin typeface="Open Sans"/>
                <a:ea typeface="Open Sans"/>
                <a:cs typeface="Open Sans"/>
                <a:sym typeface="Open Sans"/>
                <a:hlinkClick r:id="rId11">
                  <a:extLst>
                    <a:ext uri="{A12FA001-AC4F-418D-AE19-62706E023703}">
                      <ahyp:hlinkClr val="tx"/>
                    </a:ext>
                  </a:extLst>
                </a:hlinkClick>
              </a:rPr>
              <a:t>partitions</a:t>
            </a:r>
            <a:r>
              <a:rPr lang="en" sz="1200">
                <a:solidFill>
                  <a:srgbClr val="222222"/>
                </a:solidFill>
                <a:latin typeface="Open Sans"/>
                <a:ea typeface="Open Sans"/>
                <a:cs typeface="Open Sans"/>
                <a:sym typeface="Open Sans"/>
              </a:rPr>
              <a:t> on each device will be listed with the number that is assigned to them in the partition table, e.g. </a:t>
            </a:r>
            <a:r>
              <a:rPr lang="en" sz="1200">
                <a:solidFill>
                  <a:srgbClr val="222222"/>
                </a:solidFill>
                <a:highlight>
                  <a:srgbClr val="D2D4FF"/>
                </a:highlight>
                <a:latin typeface="Open Sans"/>
                <a:ea typeface="Open Sans"/>
                <a:cs typeface="Open Sans"/>
                <a:sym typeface="Open Sans"/>
              </a:rPr>
              <a:t>sda1</a:t>
            </a:r>
            <a:r>
              <a:rPr lang="en" sz="1200">
                <a:solidFill>
                  <a:srgbClr val="222222"/>
                </a:solidFill>
                <a:latin typeface="Open Sans"/>
                <a:ea typeface="Open Sans"/>
                <a:cs typeface="Open Sans"/>
                <a:sym typeface="Open Sans"/>
              </a:rPr>
              <a:t> for the partition </a:t>
            </a:r>
            <a:r>
              <a:rPr lang="en" sz="1200">
                <a:solidFill>
                  <a:srgbClr val="222222"/>
                </a:solidFill>
                <a:highlight>
                  <a:srgbClr val="D2D4FF"/>
                </a:highlight>
                <a:latin typeface="Open Sans"/>
                <a:ea typeface="Open Sans"/>
                <a:cs typeface="Open Sans"/>
                <a:sym typeface="Open Sans"/>
              </a:rPr>
              <a:t>1</a:t>
            </a:r>
            <a:r>
              <a:rPr lang="en" sz="1200">
                <a:solidFill>
                  <a:srgbClr val="222222"/>
                </a:solidFill>
                <a:latin typeface="Open Sans"/>
                <a:ea typeface="Open Sans"/>
                <a:cs typeface="Open Sans"/>
                <a:sym typeface="Open Sans"/>
              </a:rPr>
              <a:t>, </a:t>
            </a:r>
            <a:r>
              <a:rPr lang="en" sz="1200">
                <a:solidFill>
                  <a:srgbClr val="222222"/>
                </a:solidFill>
                <a:highlight>
                  <a:srgbClr val="D2D4FF"/>
                </a:highlight>
                <a:latin typeface="Open Sans"/>
                <a:ea typeface="Open Sans"/>
                <a:cs typeface="Open Sans"/>
                <a:sym typeface="Open Sans"/>
              </a:rPr>
              <a:t>sda2 </a:t>
            </a:r>
            <a:r>
              <a:rPr lang="en" sz="1200">
                <a:solidFill>
                  <a:srgbClr val="222222"/>
                </a:solidFill>
                <a:latin typeface="Open Sans"/>
                <a:ea typeface="Open Sans"/>
                <a:cs typeface="Open Sans"/>
                <a:sym typeface="Open Sans"/>
              </a:rPr>
              <a:t>for partition </a:t>
            </a:r>
            <a:r>
              <a:rPr lang="en" sz="1200">
                <a:solidFill>
                  <a:srgbClr val="222222"/>
                </a:solidFill>
                <a:highlight>
                  <a:srgbClr val="D2D4FF"/>
                </a:highlight>
                <a:latin typeface="Open Sans"/>
                <a:ea typeface="Open Sans"/>
                <a:cs typeface="Open Sans"/>
                <a:sym typeface="Open Sans"/>
              </a:rPr>
              <a:t>2</a:t>
            </a:r>
            <a:r>
              <a:rPr lang="en" sz="1200">
                <a:solidFill>
                  <a:srgbClr val="222222"/>
                </a:solidFill>
                <a:latin typeface="Open Sans"/>
                <a:ea typeface="Open Sans"/>
                <a:cs typeface="Open Sans"/>
                <a:sym typeface="Open Sans"/>
              </a:rPr>
              <a:t>, and so on.</a:t>
            </a:r>
            <a:endParaRPr sz="1200">
              <a:solidFill>
                <a:srgbClr val="222222"/>
              </a:solidFill>
              <a:latin typeface="Open Sans"/>
              <a:ea typeface="Open Sans"/>
              <a:cs typeface="Open Sans"/>
              <a:sym typeface="Open Sans"/>
            </a:endParaRPr>
          </a:p>
          <a:p>
            <a:pPr indent="0" lvl="0" marL="0" rtl="0" algn="l">
              <a:lnSpc>
                <a:spcPct val="150000"/>
              </a:lnSpc>
              <a:spcBef>
                <a:spcPts val="500"/>
              </a:spcBef>
              <a:spcAft>
                <a:spcPts val="0"/>
              </a:spcAft>
              <a:buNone/>
            </a:pPr>
            <a:r>
              <a:rPr lang="en" sz="1200">
                <a:solidFill>
                  <a:srgbClr val="222222"/>
                </a:solidFill>
                <a:latin typeface="Montserrat SemiBold"/>
                <a:ea typeface="Montserrat SemiBold"/>
                <a:cs typeface="Montserrat SemiBold"/>
                <a:sym typeface="Montserrat SemiBold"/>
              </a:rPr>
              <a:t>Summary:</a:t>
            </a:r>
            <a:endParaRPr sz="1200">
              <a:solidFill>
                <a:srgbClr val="222222"/>
              </a:solidFill>
              <a:latin typeface="Montserrat SemiBold"/>
              <a:ea typeface="Montserrat SemiBold"/>
              <a:cs typeface="Montserrat SemiBold"/>
              <a:sym typeface="Montserrat SemiBold"/>
            </a:endParaRPr>
          </a:p>
          <a:p>
            <a:pPr indent="-304800" lvl="0" marL="685800" rtl="0" algn="l">
              <a:lnSpc>
                <a:spcPct val="150000"/>
              </a:lnSpc>
              <a:spcBef>
                <a:spcPts val="600"/>
              </a:spcBef>
              <a:spcAft>
                <a:spcPts val="0"/>
              </a:spcAft>
              <a:buClr>
                <a:srgbClr val="6268E2"/>
              </a:buClr>
              <a:buSzPts val="1200"/>
              <a:buFont typeface="Open Sans"/>
              <a:buChar char="●"/>
            </a:pPr>
            <a:r>
              <a:rPr lang="en" sz="1200">
                <a:solidFill>
                  <a:srgbClr val="222222"/>
                </a:solidFill>
                <a:highlight>
                  <a:srgbClr val="D2D4FF"/>
                </a:highlight>
                <a:latin typeface="Open Sans"/>
                <a:ea typeface="Open Sans"/>
                <a:cs typeface="Open Sans"/>
                <a:sym typeface="Open Sans"/>
              </a:rPr>
              <a:t>/dev/sda</a:t>
            </a:r>
            <a:r>
              <a:rPr lang="en" sz="1200">
                <a:solidFill>
                  <a:srgbClr val="222222"/>
                </a:solidFill>
                <a:latin typeface="Open Sans"/>
                <a:ea typeface="Open Sans"/>
                <a:cs typeface="Open Sans"/>
                <a:sym typeface="Open Sans"/>
              </a:rPr>
              <a:t> - device </a:t>
            </a:r>
            <a:r>
              <a:rPr lang="en" sz="1200">
                <a:solidFill>
                  <a:srgbClr val="222222"/>
                </a:solidFill>
                <a:highlight>
                  <a:srgbClr val="D2D4FF"/>
                </a:highlight>
                <a:latin typeface="Open Sans"/>
                <a:ea typeface="Open Sans"/>
                <a:cs typeface="Open Sans"/>
                <a:sym typeface="Open Sans"/>
              </a:rPr>
              <a:t>a</a:t>
            </a:r>
            <a:r>
              <a:rPr lang="en" sz="1200">
                <a:solidFill>
                  <a:srgbClr val="222222"/>
                </a:solidFill>
                <a:latin typeface="Open Sans"/>
                <a:ea typeface="Open Sans"/>
                <a:cs typeface="Open Sans"/>
                <a:sym typeface="Open Sans"/>
              </a:rPr>
              <a:t>, the first discovered device.</a:t>
            </a:r>
            <a:endParaRPr sz="1200">
              <a:solidFill>
                <a:srgbClr val="222222"/>
              </a:solidFill>
              <a:latin typeface="Open Sans"/>
              <a:ea typeface="Open Sans"/>
              <a:cs typeface="Open Sans"/>
              <a:sym typeface="Open Sans"/>
            </a:endParaRPr>
          </a:p>
          <a:p>
            <a:pPr indent="-304800" lvl="0" marL="685800" rtl="0" algn="l">
              <a:lnSpc>
                <a:spcPct val="150000"/>
              </a:lnSpc>
              <a:spcBef>
                <a:spcPts val="0"/>
              </a:spcBef>
              <a:spcAft>
                <a:spcPts val="0"/>
              </a:spcAft>
              <a:buClr>
                <a:srgbClr val="6268E2"/>
              </a:buClr>
              <a:buSzPts val="1200"/>
              <a:buFont typeface="Open Sans"/>
              <a:buChar char="●"/>
            </a:pPr>
            <a:r>
              <a:rPr lang="en" sz="1200">
                <a:solidFill>
                  <a:srgbClr val="222222"/>
                </a:solidFill>
                <a:highlight>
                  <a:srgbClr val="D2D4FF"/>
                </a:highlight>
                <a:latin typeface="Open Sans"/>
                <a:ea typeface="Open Sans"/>
                <a:cs typeface="Open Sans"/>
                <a:sym typeface="Open Sans"/>
              </a:rPr>
              <a:t>/dev/sda1</a:t>
            </a:r>
            <a:r>
              <a:rPr lang="en" sz="1200">
                <a:solidFill>
                  <a:srgbClr val="222222"/>
                </a:solidFill>
                <a:latin typeface="Open Sans"/>
                <a:ea typeface="Open Sans"/>
                <a:cs typeface="Open Sans"/>
                <a:sym typeface="Open Sans"/>
              </a:rPr>
              <a:t> - partition </a:t>
            </a:r>
            <a:r>
              <a:rPr lang="en" sz="1200">
                <a:solidFill>
                  <a:srgbClr val="222222"/>
                </a:solidFill>
                <a:highlight>
                  <a:srgbClr val="D2D4FF"/>
                </a:highlight>
                <a:latin typeface="Open Sans"/>
                <a:ea typeface="Open Sans"/>
                <a:cs typeface="Open Sans"/>
                <a:sym typeface="Open Sans"/>
              </a:rPr>
              <a:t>1</a:t>
            </a:r>
            <a:r>
              <a:rPr lang="en" sz="1200">
                <a:solidFill>
                  <a:srgbClr val="222222"/>
                </a:solidFill>
                <a:latin typeface="Open Sans"/>
                <a:ea typeface="Open Sans"/>
                <a:cs typeface="Open Sans"/>
                <a:sym typeface="Open Sans"/>
              </a:rPr>
              <a:t> on device </a:t>
            </a:r>
            <a:r>
              <a:rPr lang="en" sz="1200">
                <a:solidFill>
                  <a:srgbClr val="222222"/>
                </a:solidFill>
                <a:highlight>
                  <a:srgbClr val="6268E2"/>
                </a:highlight>
                <a:latin typeface="Open Sans"/>
                <a:ea typeface="Open Sans"/>
                <a:cs typeface="Open Sans"/>
                <a:sym typeface="Open Sans"/>
              </a:rPr>
              <a:t>a</a:t>
            </a:r>
            <a:r>
              <a:rPr lang="en" sz="1200">
                <a:solidFill>
                  <a:srgbClr val="222222"/>
                </a:solidFill>
                <a:latin typeface="Open Sans"/>
                <a:ea typeface="Open Sans"/>
                <a:cs typeface="Open Sans"/>
                <a:sym typeface="Open Sans"/>
              </a:rPr>
              <a:t>.</a:t>
            </a:r>
            <a:endParaRPr sz="1200">
              <a:solidFill>
                <a:srgbClr val="222222"/>
              </a:solidFill>
              <a:latin typeface="Open Sans"/>
              <a:ea typeface="Open Sans"/>
              <a:cs typeface="Open Sans"/>
              <a:sym typeface="Open Sans"/>
            </a:endParaRPr>
          </a:p>
          <a:p>
            <a:pPr indent="-304800" lvl="0" marL="685800" rtl="0" algn="l">
              <a:lnSpc>
                <a:spcPct val="150000"/>
              </a:lnSpc>
              <a:spcBef>
                <a:spcPts val="0"/>
              </a:spcBef>
              <a:spcAft>
                <a:spcPts val="0"/>
              </a:spcAft>
              <a:buClr>
                <a:srgbClr val="6268E2"/>
              </a:buClr>
              <a:buSzPts val="1200"/>
              <a:buFont typeface="Open Sans"/>
              <a:buChar char="●"/>
            </a:pPr>
            <a:r>
              <a:rPr lang="en" sz="1200">
                <a:solidFill>
                  <a:srgbClr val="222222"/>
                </a:solidFill>
                <a:highlight>
                  <a:srgbClr val="D2D4FF"/>
                </a:highlight>
                <a:latin typeface="Open Sans"/>
                <a:ea typeface="Open Sans"/>
                <a:cs typeface="Open Sans"/>
                <a:sym typeface="Open Sans"/>
              </a:rPr>
              <a:t>/dev/sde</a:t>
            </a:r>
            <a:r>
              <a:rPr lang="en" sz="1200">
                <a:solidFill>
                  <a:srgbClr val="222222"/>
                </a:solidFill>
                <a:latin typeface="Open Sans"/>
                <a:ea typeface="Open Sans"/>
                <a:cs typeface="Open Sans"/>
                <a:sym typeface="Open Sans"/>
              </a:rPr>
              <a:t> - device </a:t>
            </a:r>
            <a:r>
              <a:rPr lang="en" sz="1200">
                <a:solidFill>
                  <a:srgbClr val="222222"/>
                </a:solidFill>
                <a:highlight>
                  <a:srgbClr val="EBF1F5"/>
                </a:highlight>
                <a:latin typeface="Open Sans"/>
                <a:ea typeface="Open Sans"/>
                <a:cs typeface="Open Sans"/>
                <a:sym typeface="Open Sans"/>
              </a:rPr>
              <a:t>e</a:t>
            </a:r>
            <a:r>
              <a:rPr lang="en" sz="1200">
                <a:solidFill>
                  <a:srgbClr val="222222"/>
                </a:solidFill>
                <a:latin typeface="Open Sans"/>
                <a:ea typeface="Open Sans"/>
                <a:cs typeface="Open Sans"/>
                <a:sym typeface="Open Sans"/>
              </a:rPr>
              <a:t>, the fifth discovered device.</a:t>
            </a:r>
            <a:endParaRPr sz="1200">
              <a:solidFill>
                <a:srgbClr val="222222"/>
              </a:solidFill>
              <a:latin typeface="Open Sans"/>
              <a:ea typeface="Open Sans"/>
              <a:cs typeface="Open Sans"/>
              <a:sym typeface="Open Sans"/>
            </a:endParaRPr>
          </a:p>
          <a:p>
            <a:pPr indent="-304800" lvl="0" marL="685800" rtl="0" algn="l">
              <a:lnSpc>
                <a:spcPct val="150000"/>
              </a:lnSpc>
              <a:spcBef>
                <a:spcPts val="0"/>
              </a:spcBef>
              <a:spcAft>
                <a:spcPts val="0"/>
              </a:spcAft>
              <a:buClr>
                <a:srgbClr val="6268E2"/>
              </a:buClr>
              <a:buSzPts val="1200"/>
              <a:buFont typeface="Open Sans"/>
              <a:buChar char="●"/>
            </a:pPr>
            <a:r>
              <a:rPr lang="en" sz="1200">
                <a:solidFill>
                  <a:srgbClr val="222222"/>
                </a:solidFill>
                <a:highlight>
                  <a:srgbClr val="D2D4FF"/>
                </a:highlight>
                <a:latin typeface="Open Sans"/>
                <a:ea typeface="Open Sans"/>
                <a:cs typeface="Open Sans"/>
                <a:sym typeface="Open Sans"/>
              </a:rPr>
              <a:t>/dev/sde7</a:t>
            </a:r>
            <a:r>
              <a:rPr lang="en" sz="1200">
                <a:solidFill>
                  <a:srgbClr val="222222"/>
                </a:solidFill>
                <a:latin typeface="Open Sans"/>
                <a:ea typeface="Open Sans"/>
                <a:cs typeface="Open Sans"/>
                <a:sym typeface="Open Sans"/>
              </a:rPr>
              <a:t> - partition </a:t>
            </a:r>
            <a:r>
              <a:rPr lang="en" sz="1200">
                <a:solidFill>
                  <a:srgbClr val="222222"/>
                </a:solidFill>
                <a:highlight>
                  <a:srgbClr val="D2D4FF"/>
                </a:highlight>
                <a:latin typeface="Open Sans"/>
                <a:ea typeface="Open Sans"/>
                <a:cs typeface="Open Sans"/>
                <a:sym typeface="Open Sans"/>
              </a:rPr>
              <a:t>7</a:t>
            </a:r>
            <a:r>
              <a:rPr lang="en" sz="1200">
                <a:solidFill>
                  <a:srgbClr val="222222"/>
                </a:solidFill>
                <a:latin typeface="Open Sans"/>
                <a:ea typeface="Open Sans"/>
                <a:cs typeface="Open Sans"/>
                <a:sym typeface="Open Sans"/>
              </a:rPr>
              <a:t> on device </a:t>
            </a:r>
            <a:r>
              <a:rPr lang="en" sz="1200">
                <a:solidFill>
                  <a:srgbClr val="222222"/>
                </a:solidFill>
                <a:highlight>
                  <a:srgbClr val="D2D4FF"/>
                </a:highlight>
                <a:latin typeface="Open Sans"/>
                <a:ea typeface="Open Sans"/>
                <a:cs typeface="Open Sans"/>
                <a:sym typeface="Open Sans"/>
              </a:rPr>
              <a:t>e</a:t>
            </a:r>
            <a:r>
              <a:rPr lang="en" sz="1200">
                <a:solidFill>
                  <a:srgbClr val="222222"/>
                </a:solidFill>
                <a:latin typeface="Open Sans"/>
                <a:ea typeface="Open Sans"/>
                <a:cs typeface="Open Sans"/>
                <a:sym typeface="Open Sans"/>
              </a:rPr>
              <a:t>.</a:t>
            </a:r>
            <a:endParaRPr sz="1200">
              <a:latin typeface="Open Sans"/>
              <a:ea typeface="Open Sans"/>
              <a:cs typeface="Open Sans"/>
              <a:sym typeface="Open Sans"/>
            </a:endParaRPr>
          </a:p>
        </p:txBody>
      </p:sp>
      <p:pic>
        <p:nvPicPr>
          <p:cNvPr id="75" name="Google Shape;75;p15"/>
          <p:cNvPicPr preferRelativeResize="0"/>
          <p:nvPr/>
        </p:nvPicPr>
        <p:blipFill>
          <a:blip r:embed="rId12">
            <a:alphaModFix/>
          </a:blip>
          <a:stretch>
            <a:fillRect/>
          </a:stretch>
        </p:blipFill>
        <p:spPr>
          <a:xfrm>
            <a:off x="0" y="5076000"/>
            <a:ext cx="9144000" cy="72000"/>
          </a:xfrm>
          <a:prstGeom prst="rect">
            <a:avLst/>
          </a:prstGeom>
          <a:noFill/>
          <a:ln>
            <a:noFill/>
          </a:ln>
        </p:spPr>
      </p:pic>
      <p:sp>
        <p:nvSpPr>
          <p:cNvPr id="76" name="Google Shape;76;p15">
            <a:hlinkClick r:id="rId13"/>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nvSpPr>
        <p:spPr>
          <a:xfrm>
            <a:off x="360000" y="288000"/>
            <a:ext cx="83655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Block device names</a:t>
            </a:r>
            <a:endParaRPr sz="2000">
              <a:latin typeface="Montserrat SemiBold"/>
              <a:ea typeface="Montserrat SemiBold"/>
              <a:cs typeface="Montserrat SemiBold"/>
              <a:sym typeface="Montserrat SemiBold"/>
            </a:endParaRPr>
          </a:p>
        </p:txBody>
      </p:sp>
      <p:sp>
        <p:nvSpPr>
          <p:cNvPr id="82" name="Google Shape;82;p16"/>
          <p:cNvSpPr txBox="1"/>
          <p:nvPr/>
        </p:nvSpPr>
        <p:spPr>
          <a:xfrm>
            <a:off x="360000" y="823800"/>
            <a:ext cx="8445300" cy="38607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300"/>
              </a:spcBef>
              <a:spcAft>
                <a:spcPts val="0"/>
              </a:spcAft>
              <a:buNone/>
            </a:pPr>
            <a:r>
              <a:rPr lang="en" sz="1200">
                <a:solidFill>
                  <a:srgbClr val="222222"/>
                </a:solidFill>
                <a:latin typeface="Montserrat SemiBold"/>
                <a:ea typeface="Montserrat SemiBold"/>
                <a:cs typeface="Montserrat SemiBold"/>
                <a:sym typeface="Montserrat SemiBold"/>
              </a:rPr>
              <a:t>NVMe</a:t>
            </a:r>
            <a:endParaRPr sz="1200">
              <a:solidFill>
                <a:srgbClr val="222222"/>
              </a:solidFill>
              <a:latin typeface="Montserrat SemiBold"/>
              <a:ea typeface="Montserrat SemiBold"/>
              <a:cs typeface="Montserrat SemiBold"/>
              <a:sym typeface="Montserrat SemiBold"/>
            </a:endParaRPr>
          </a:p>
          <a:p>
            <a:pPr indent="0" lvl="0" marL="0" rtl="0" algn="l">
              <a:lnSpc>
                <a:spcPct val="150000"/>
              </a:lnSpc>
              <a:spcBef>
                <a:spcPts val="500"/>
              </a:spcBef>
              <a:spcAft>
                <a:spcPts val="0"/>
              </a:spcAft>
              <a:buNone/>
            </a:pPr>
            <a:r>
              <a:rPr lang="en" sz="1200">
                <a:solidFill>
                  <a:srgbClr val="222222"/>
                </a:solidFill>
                <a:latin typeface="Open Sans"/>
                <a:ea typeface="Open Sans"/>
                <a:cs typeface="Open Sans"/>
                <a:sym typeface="Open Sans"/>
              </a:rPr>
              <a:t>The name of storage devices, like </a:t>
            </a:r>
            <a:r>
              <a:rPr lang="en" sz="1200" u="sng">
                <a:solidFill>
                  <a:srgbClr val="6268E2"/>
                </a:solidFill>
                <a:latin typeface="Open Sans"/>
                <a:ea typeface="Open Sans"/>
                <a:cs typeface="Open Sans"/>
                <a:sym typeface="Open Sans"/>
                <a:hlinkClick r:id="rId3">
                  <a:extLst>
                    <a:ext uri="{A12FA001-AC4F-418D-AE19-62706E023703}">
                      <ahyp:hlinkClr val="tx"/>
                    </a:ext>
                  </a:extLst>
                </a:hlinkClick>
              </a:rPr>
              <a:t>SSDs</a:t>
            </a:r>
            <a:r>
              <a:rPr lang="en" sz="1200">
                <a:solidFill>
                  <a:srgbClr val="222222"/>
                </a:solidFill>
                <a:latin typeface="Open Sans"/>
                <a:ea typeface="Open Sans"/>
                <a:cs typeface="Open Sans"/>
                <a:sym typeface="Open Sans"/>
              </a:rPr>
              <a:t>, that are attached via </a:t>
            </a:r>
            <a:r>
              <a:rPr lang="en" sz="1200" u="sng">
                <a:solidFill>
                  <a:srgbClr val="6268E2"/>
                </a:solidFill>
                <a:latin typeface="Open Sans"/>
                <a:ea typeface="Open Sans"/>
                <a:cs typeface="Open Sans"/>
                <a:sym typeface="Open Sans"/>
                <a:hlinkClick r:id="rId4">
                  <a:extLst>
                    <a:ext uri="{A12FA001-AC4F-418D-AE19-62706E023703}">
                      <ahyp:hlinkClr val="tx"/>
                    </a:ext>
                  </a:extLst>
                </a:hlinkClick>
              </a:rPr>
              <a:t>NVM Express</a:t>
            </a:r>
            <a:r>
              <a:rPr lang="en" sz="1200">
                <a:solidFill>
                  <a:srgbClr val="222222"/>
                </a:solidFill>
                <a:latin typeface="Open Sans"/>
                <a:ea typeface="Open Sans"/>
                <a:cs typeface="Open Sans"/>
                <a:sym typeface="Open Sans"/>
              </a:rPr>
              <a:t> (NVMe) starts with </a:t>
            </a:r>
            <a:r>
              <a:rPr lang="en" sz="1200">
                <a:solidFill>
                  <a:srgbClr val="222222"/>
                </a:solidFill>
                <a:highlight>
                  <a:srgbClr val="D2D4FF"/>
                </a:highlight>
                <a:latin typeface="Open Sans"/>
                <a:ea typeface="Open Sans"/>
                <a:cs typeface="Open Sans"/>
                <a:sym typeface="Open Sans"/>
              </a:rPr>
              <a:t>nvme</a:t>
            </a:r>
            <a:r>
              <a:rPr lang="en" sz="1200">
                <a:solidFill>
                  <a:srgbClr val="222222"/>
                </a:solidFill>
                <a:latin typeface="Open Sans"/>
                <a:ea typeface="Open Sans"/>
                <a:cs typeface="Open Sans"/>
                <a:sym typeface="Open Sans"/>
              </a:rPr>
              <a:t>. It is then followed by a number starting from </a:t>
            </a:r>
            <a:r>
              <a:rPr lang="en" sz="1200">
                <a:solidFill>
                  <a:srgbClr val="222222"/>
                </a:solidFill>
                <a:highlight>
                  <a:srgbClr val="D2D4FF"/>
                </a:highlight>
                <a:latin typeface="Open Sans"/>
                <a:ea typeface="Open Sans"/>
                <a:cs typeface="Open Sans"/>
                <a:sym typeface="Open Sans"/>
              </a:rPr>
              <a:t>0</a:t>
            </a:r>
            <a:r>
              <a:rPr lang="en" sz="1200">
                <a:solidFill>
                  <a:srgbClr val="222222"/>
                </a:solidFill>
                <a:latin typeface="Open Sans"/>
                <a:ea typeface="Open Sans"/>
                <a:cs typeface="Open Sans"/>
                <a:sym typeface="Open Sans"/>
              </a:rPr>
              <a:t> for the device controller, </a:t>
            </a:r>
            <a:r>
              <a:rPr lang="en" sz="1200">
                <a:solidFill>
                  <a:srgbClr val="222222"/>
                </a:solidFill>
                <a:highlight>
                  <a:srgbClr val="D2D4FF"/>
                </a:highlight>
                <a:latin typeface="Open Sans"/>
                <a:ea typeface="Open Sans"/>
                <a:cs typeface="Open Sans"/>
                <a:sym typeface="Open Sans"/>
              </a:rPr>
              <a:t>nvme0</a:t>
            </a:r>
            <a:r>
              <a:rPr lang="en" sz="1200">
                <a:solidFill>
                  <a:srgbClr val="222222"/>
                </a:solidFill>
                <a:latin typeface="Open Sans"/>
                <a:ea typeface="Open Sans"/>
                <a:cs typeface="Open Sans"/>
                <a:sym typeface="Open Sans"/>
              </a:rPr>
              <a:t> for the first discovered NVMe controller, </a:t>
            </a:r>
            <a:r>
              <a:rPr lang="en" sz="1200">
                <a:solidFill>
                  <a:srgbClr val="222222"/>
                </a:solidFill>
                <a:highlight>
                  <a:srgbClr val="D2D4FF"/>
                </a:highlight>
                <a:latin typeface="Open Sans"/>
                <a:ea typeface="Open Sans"/>
                <a:cs typeface="Open Sans"/>
                <a:sym typeface="Open Sans"/>
              </a:rPr>
              <a:t>nvme1</a:t>
            </a:r>
            <a:r>
              <a:rPr lang="en" sz="1200">
                <a:solidFill>
                  <a:srgbClr val="222222"/>
                </a:solidFill>
                <a:latin typeface="Open Sans"/>
                <a:ea typeface="Open Sans"/>
                <a:cs typeface="Open Sans"/>
                <a:sym typeface="Open Sans"/>
              </a:rPr>
              <a:t> for the second, and so on. Next is the letter "n" and a number starting from </a:t>
            </a:r>
            <a:r>
              <a:rPr lang="en" sz="1200">
                <a:solidFill>
                  <a:srgbClr val="222222"/>
                </a:solidFill>
                <a:highlight>
                  <a:srgbClr val="D2D4FF"/>
                </a:highlight>
                <a:latin typeface="Open Sans"/>
                <a:ea typeface="Open Sans"/>
                <a:cs typeface="Open Sans"/>
                <a:sym typeface="Open Sans"/>
              </a:rPr>
              <a:t>1</a:t>
            </a:r>
            <a:r>
              <a:rPr lang="en" sz="1200">
                <a:solidFill>
                  <a:srgbClr val="222222"/>
                </a:solidFill>
                <a:latin typeface="Open Sans"/>
                <a:ea typeface="Open Sans"/>
                <a:cs typeface="Open Sans"/>
                <a:sym typeface="Open Sans"/>
              </a:rPr>
              <a:t> expressing the device on a controller, i.e. </a:t>
            </a:r>
            <a:r>
              <a:rPr lang="en" sz="1200">
                <a:solidFill>
                  <a:srgbClr val="222222"/>
                </a:solidFill>
                <a:highlight>
                  <a:srgbClr val="D2D4FF"/>
                </a:highlight>
                <a:latin typeface="Open Sans"/>
                <a:ea typeface="Open Sans"/>
                <a:cs typeface="Open Sans"/>
                <a:sym typeface="Open Sans"/>
              </a:rPr>
              <a:t>nvme0n1</a:t>
            </a:r>
            <a:r>
              <a:rPr lang="en" sz="1200">
                <a:solidFill>
                  <a:srgbClr val="222222"/>
                </a:solidFill>
                <a:latin typeface="Open Sans"/>
                <a:ea typeface="Open Sans"/>
                <a:cs typeface="Open Sans"/>
                <a:sym typeface="Open Sans"/>
              </a:rPr>
              <a:t> for first discovered device on first discovered controller, </a:t>
            </a:r>
            <a:r>
              <a:rPr lang="en" sz="1200">
                <a:solidFill>
                  <a:srgbClr val="222222"/>
                </a:solidFill>
                <a:highlight>
                  <a:srgbClr val="D2D4FF"/>
                </a:highlight>
                <a:latin typeface="Open Sans"/>
                <a:ea typeface="Open Sans"/>
                <a:cs typeface="Open Sans"/>
                <a:sym typeface="Open Sans"/>
              </a:rPr>
              <a:t>nvme0n2</a:t>
            </a:r>
            <a:r>
              <a:rPr lang="en" sz="1200">
                <a:solidFill>
                  <a:srgbClr val="222222"/>
                </a:solidFill>
                <a:latin typeface="Open Sans"/>
                <a:ea typeface="Open Sans"/>
                <a:cs typeface="Open Sans"/>
                <a:sym typeface="Open Sans"/>
              </a:rPr>
              <a:t> for second discovered device on first discovered controller, and so on. Existing </a:t>
            </a:r>
            <a:r>
              <a:rPr lang="en" sz="1200" u="sng">
                <a:solidFill>
                  <a:srgbClr val="6268E2"/>
                </a:solidFill>
                <a:latin typeface="Open Sans"/>
                <a:ea typeface="Open Sans"/>
                <a:cs typeface="Open Sans"/>
                <a:sym typeface="Open Sans"/>
                <a:hlinkClick r:id="rId5">
                  <a:extLst>
                    <a:ext uri="{A12FA001-AC4F-418D-AE19-62706E023703}">
                      <ahyp:hlinkClr val="tx"/>
                    </a:ext>
                  </a:extLst>
                </a:hlinkClick>
              </a:rPr>
              <a:t>partitions</a:t>
            </a:r>
            <a:r>
              <a:rPr lang="en" sz="1200">
                <a:solidFill>
                  <a:srgbClr val="222222"/>
                </a:solidFill>
                <a:latin typeface="Open Sans"/>
                <a:ea typeface="Open Sans"/>
                <a:cs typeface="Open Sans"/>
                <a:sym typeface="Open Sans"/>
              </a:rPr>
              <a:t> on each device will be listed with the letter "p" and the number that is assigned to them in the partition table. For example, </a:t>
            </a:r>
            <a:r>
              <a:rPr lang="en" sz="1200">
                <a:solidFill>
                  <a:srgbClr val="222222"/>
                </a:solidFill>
                <a:highlight>
                  <a:srgbClr val="D2D4FF"/>
                </a:highlight>
                <a:latin typeface="Open Sans"/>
                <a:ea typeface="Open Sans"/>
                <a:cs typeface="Open Sans"/>
                <a:sym typeface="Open Sans"/>
              </a:rPr>
              <a:t>nvme0n1p1</a:t>
            </a:r>
            <a:r>
              <a:rPr lang="en" sz="1200">
                <a:solidFill>
                  <a:srgbClr val="222222"/>
                </a:solidFill>
                <a:latin typeface="Open Sans"/>
                <a:ea typeface="Open Sans"/>
                <a:cs typeface="Open Sans"/>
                <a:sym typeface="Open Sans"/>
              </a:rPr>
              <a:t> for the partition with number </a:t>
            </a:r>
            <a:r>
              <a:rPr lang="en" sz="1200">
                <a:solidFill>
                  <a:srgbClr val="222222"/>
                </a:solidFill>
                <a:highlight>
                  <a:srgbClr val="D2D4FF"/>
                </a:highlight>
                <a:latin typeface="Open Sans"/>
                <a:ea typeface="Open Sans"/>
                <a:cs typeface="Open Sans"/>
                <a:sym typeface="Open Sans"/>
              </a:rPr>
              <a:t>1</a:t>
            </a:r>
            <a:r>
              <a:rPr lang="en" sz="1200">
                <a:solidFill>
                  <a:srgbClr val="222222"/>
                </a:solidFill>
                <a:latin typeface="Open Sans"/>
                <a:ea typeface="Open Sans"/>
                <a:cs typeface="Open Sans"/>
                <a:sym typeface="Open Sans"/>
              </a:rPr>
              <a:t> on first discovered device on first discovered controller, </a:t>
            </a:r>
            <a:r>
              <a:rPr lang="en" sz="1200">
                <a:solidFill>
                  <a:srgbClr val="222222"/>
                </a:solidFill>
                <a:highlight>
                  <a:srgbClr val="D2D4FF"/>
                </a:highlight>
                <a:latin typeface="Open Sans"/>
                <a:ea typeface="Open Sans"/>
                <a:cs typeface="Open Sans"/>
                <a:sym typeface="Open Sans"/>
              </a:rPr>
              <a:t>nvme0n1p2</a:t>
            </a:r>
            <a:r>
              <a:rPr lang="en" sz="1200">
                <a:solidFill>
                  <a:srgbClr val="222222"/>
                </a:solidFill>
                <a:latin typeface="Open Sans"/>
                <a:ea typeface="Open Sans"/>
                <a:cs typeface="Open Sans"/>
                <a:sym typeface="Open Sans"/>
              </a:rPr>
              <a:t> for partition </a:t>
            </a:r>
            <a:r>
              <a:rPr lang="en" sz="1200">
                <a:solidFill>
                  <a:srgbClr val="222222"/>
                </a:solidFill>
                <a:highlight>
                  <a:srgbClr val="D2D4FF"/>
                </a:highlight>
                <a:latin typeface="Open Sans"/>
                <a:ea typeface="Open Sans"/>
                <a:cs typeface="Open Sans"/>
                <a:sym typeface="Open Sans"/>
              </a:rPr>
              <a:t>2</a:t>
            </a:r>
            <a:r>
              <a:rPr lang="en" sz="1200">
                <a:solidFill>
                  <a:srgbClr val="222222"/>
                </a:solidFill>
                <a:latin typeface="Open Sans"/>
                <a:ea typeface="Open Sans"/>
                <a:cs typeface="Open Sans"/>
                <a:sym typeface="Open Sans"/>
              </a:rPr>
              <a:t>, and so on.</a:t>
            </a:r>
            <a:endParaRPr sz="1200">
              <a:solidFill>
                <a:srgbClr val="222222"/>
              </a:solidFill>
              <a:latin typeface="Open Sans"/>
              <a:ea typeface="Open Sans"/>
              <a:cs typeface="Open Sans"/>
              <a:sym typeface="Open Sans"/>
            </a:endParaRPr>
          </a:p>
          <a:p>
            <a:pPr indent="0" lvl="0" marL="0" rtl="0" algn="l">
              <a:lnSpc>
                <a:spcPct val="150000"/>
              </a:lnSpc>
              <a:spcBef>
                <a:spcPts val="500"/>
              </a:spcBef>
              <a:spcAft>
                <a:spcPts val="0"/>
              </a:spcAft>
              <a:buNone/>
            </a:pPr>
            <a:r>
              <a:rPr lang="en" sz="1200">
                <a:solidFill>
                  <a:srgbClr val="222222"/>
                </a:solidFill>
                <a:latin typeface="Open Sans SemiBold"/>
                <a:ea typeface="Open Sans SemiBold"/>
                <a:cs typeface="Open Sans SemiBold"/>
                <a:sym typeface="Open Sans SemiBold"/>
              </a:rPr>
              <a:t>Summary:</a:t>
            </a:r>
            <a:endParaRPr sz="1200">
              <a:solidFill>
                <a:srgbClr val="222222"/>
              </a:solidFill>
              <a:latin typeface="Open Sans SemiBold"/>
              <a:ea typeface="Open Sans SemiBold"/>
              <a:cs typeface="Open Sans SemiBold"/>
              <a:sym typeface="Open Sans SemiBold"/>
            </a:endParaRPr>
          </a:p>
          <a:p>
            <a:pPr indent="-304800" lvl="0" marL="685800" rtl="0" algn="l">
              <a:lnSpc>
                <a:spcPct val="150000"/>
              </a:lnSpc>
              <a:spcBef>
                <a:spcPts val="600"/>
              </a:spcBef>
              <a:spcAft>
                <a:spcPts val="0"/>
              </a:spcAft>
              <a:buClr>
                <a:srgbClr val="6268E2"/>
              </a:buClr>
              <a:buSzPts val="1200"/>
              <a:buFont typeface="Open Sans"/>
              <a:buChar char="●"/>
            </a:pPr>
            <a:r>
              <a:rPr lang="en" sz="1200">
                <a:solidFill>
                  <a:srgbClr val="222222"/>
                </a:solidFill>
                <a:highlight>
                  <a:srgbClr val="D2D4FF"/>
                </a:highlight>
                <a:latin typeface="Open Sans"/>
                <a:ea typeface="Open Sans"/>
                <a:cs typeface="Open Sans"/>
                <a:sym typeface="Open Sans"/>
              </a:rPr>
              <a:t>/dev/nvme0n1</a:t>
            </a:r>
            <a:r>
              <a:rPr lang="en" sz="1200">
                <a:solidFill>
                  <a:srgbClr val="222222"/>
                </a:solidFill>
                <a:latin typeface="Open Sans"/>
                <a:ea typeface="Open Sans"/>
                <a:cs typeface="Open Sans"/>
                <a:sym typeface="Open Sans"/>
              </a:rPr>
              <a:t> - device </a:t>
            </a:r>
            <a:r>
              <a:rPr lang="en" sz="1200">
                <a:solidFill>
                  <a:srgbClr val="222222"/>
                </a:solidFill>
                <a:highlight>
                  <a:srgbClr val="D2D4FF"/>
                </a:highlight>
                <a:latin typeface="Open Sans"/>
                <a:ea typeface="Open Sans"/>
                <a:cs typeface="Open Sans"/>
                <a:sym typeface="Open Sans"/>
              </a:rPr>
              <a:t>1</a:t>
            </a:r>
            <a:r>
              <a:rPr lang="en" sz="1200">
                <a:solidFill>
                  <a:srgbClr val="222222"/>
                </a:solidFill>
                <a:latin typeface="Open Sans"/>
                <a:ea typeface="Open Sans"/>
                <a:cs typeface="Open Sans"/>
                <a:sym typeface="Open Sans"/>
              </a:rPr>
              <a:t> on controller </a:t>
            </a:r>
            <a:r>
              <a:rPr lang="en" sz="1200">
                <a:solidFill>
                  <a:srgbClr val="222222"/>
                </a:solidFill>
                <a:highlight>
                  <a:srgbClr val="D2D4FF"/>
                </a:highlight>
                <a:latin typeface="Open Sans"/>
                <a:ea typeface="Open Sans"/>
                <a:cs typeface="Open Sans"/>
                <a:sym typeface="Open Sans"/>
              </a:rPr>
              <a:t>0</a:t>
            </a:r>
            <a:r>
              <a:rPr lang="en" sz="1200">
                <a:solidFill>
                  <a:srgbClr val="222222"/>
                </a:solidFill>
                <a:latin typeface="Open Sans"/>
                <a:ea typeface="Open Sans"/>
                <a:cs typeface="Open Sans"/>
                <a:sym typeface="Open Sans"/>
              </a:rPr>
              <a:t>, the first discovered device on the first discovered controller.</a:t>
            </a:r>
            <a:endParaRPr sz="1200">
              <a:solidFill>
                <a:srgbClr val="222222"/>
              </a:solidFill>
              <a:latin typeface="Open Sans"/>
              <a:ea typeface="Open Sans"/>
              <a:cs typeface="Open Sans"/>
              <a:sym typeface="Open Sans"/>
            </a:endParaRPr>
          </a:p>
          <a:p>
            <a:pPr indent="-304800" lvl="0" marL="685800" rtl="0" algn="l">
              <a:lnSpc>
                <a:spcPct val="150000"/>
              </a:lnSpc>
              <a:spcBef>
                <a:spcPts val="0"/>
              </a:spcBef>
              <a:spcAft>
                <a:spcPts val="0"/>
              </a:spcAft>
              <a:buClr>
                <a:srgbClr val="6268E2"/>
              </a:buClr>
              <a:buSzPts val="1200"/>
              <a:buFont typeface="Open Sans"/>
              <a:buChar char="●"/>
            </a:pPr>
            <a:r>
              <a:rPr lang="en" sz="1200">
                <a:solidFill>
                  <a:srgbClr val="222222"/>
                </a:solidFill>
                <a:highlight>
                  <a:srgbClr val="D2D4FF"/>
                </a:highlight>
                <a:latin typeface="Open Sans"/>
                <a:ea typeface="Open Sans"/>
                <a:cs typeface="Open Sans"/>
                <a:sym typeface="Open Sans"/>
              </a:rPr>
              <a:t>/dev/nvme2n5</a:t>
            </a:r>
            <a:r>
              <a:rPr lang="en" sz="1200">
                <a:solidFill>
                  <a:srgbClr val="222222"/>
                </a:solidFill>
                <a:latin typeface="Open Sans"/>
                <a:ea typeface="Open Sans"/>
                <a:cs typeface="Open Sans"/>
                <a:sym typeface="Open Sans"/>
              </a:rPr>
              <a:t> - device </a:t>
            </a:r>
            <a:r>
              <a:rPr lang="en" sz="1200">
                <a:solidFill>
                  <a:srgbClr val="222222"/>
                </a:solidFill>
                <a:highlight>
                  <a:srgbClr val="D2D4FF"/>
                </a:highlight>
                <a:latin typeface="Open Sans"/>
                <a:ea typeface="Open Sans"/>
                <a:cs typeface="Open Sans"/>
                <a:sym typeface="Open Sans"/>
              </a:rPr>
              <a:t>5</a:t>
            </a:r>
            <a:r>
              <a:rPr lang="en" sz="1200">
                <a:solidFill>
                  <a:srgbClr val="222222"/>
                </a:solidFill>
                <a:latin typeface="Open Sans"/>
                <a:ea typeface="Open Sans"/>
                <a:cs typeface="Open Sans"/>
                <a:sym typeface="Open Sans"/>
              </a:rPr>
              <a:t> on controller </a:t>
            </a:r>
            <a:r>
              <a:rPr lang="en" sz="1200">
                <a:solidFill>
                  <a:srgbClr val="222222"/>
                </a:solidFill>
                <a:highlight>
                  <a:srgbClr val="D2D4FF"/>
                </a:highlight>
                <a:latin typeface="Open Sans"/>
                <a:ea typeface="Open Sans"/>
                <a:cs typeface="Open Sans"/>
                <a:sym typeface="Open Sans"/>
              </a:rPr>
              <a:t>2</a:t>
            </a:r>
            <a:r>
              <a:rPr lang="en" sz="1200">
                <a:solidFill>
                  <a:srgbClr val="222222"/>
                </a:solidFill>
                <a:latin typeface="Open Sans"/>
                <a:ea typeface="Open Sans"/>
                <a:cs typeface="Open Sans"/>
                <a:sym typeface="Open Sans"/>
              </a:rPr>
              <a:t>, the fifth discovered device on the third discovered controller.</a:t>
            </a:r>
            <a:endParaRPr sz="1200">
              <a:solidFill>
                <a:srgbClr val="222222"/>
              </a:solidFill>
              <a:latin typeface="Open Sans"/>
              <a:ea typeface="Open Sans"/>
              <a:cs typeface="Open Sans"/>
              <a:sym typeface="Open Sans"/>
            </a:endParaRPr>
          </a:p>
          <a:p>
            <a:pPr indent="-304800" lvl="0" marL="685800" rtl="0" algn="l">
              <a:lnSpc>
                <a:spcPct val="150000"/>
              </a:lnSpc>
              <a:spcBef>
                <a:spcPts val="0"/>
              </a:spcBef>
              <a:spcAft>
                <a:spcPts val="0"/>
              </a:spcAft>
              <a:buClr>
                <a:srgbClr val="6268E2"/>
              </a:buClr>
              <a:buSzPts val="1200"/>
              <a:buFont typeface="Open Sans"/>
              <a:buChar char="●"/>
            </a:pPr>
            <a:r>
              <a:rPr lang="en" sz="1200">
                <a:solidFill>
                  <a:srgbClr val="222222"/>
                </a:solidFill>
                <a:highlight>
                  <a:srgbClr val="D2D4FF"/>
                </a:highlight>
                <a:latin typeface="Open Sans"/>
                <a:ea typeface="Open Sans"/>
                <a:cs typeface="Open Sans"/>
                <a:sym typeface="Open Sans"/>
              </a:rPr>
              <a:t>/dev/nvme2n5p7</a:t>
            </a:r>
            <a:r>
              <a:rPr lang="en" sz="1200">
                <a:solidFill>
                  <a:srgbClr val="222222"/>
                </a:solidFill>
                <a:latin typeface="Open Sans"/>
                <a:ea typeface="Open Sans"/>
                <a:cs typeface="Open Sans"/>
                <a:sym typeface="Open Sans"/>
              </a:rPr>
              <a:t> - partition </a:t>
            </a:r>
            <a:r>
              <a:rPr lang="en" sz="1200">
                <a:solidFill>
                  <a:srgbClr val="222222"/>
                </a:solidFill>
                <a:highlight>
                  <a:srgbClr val="D2D4FF"/>
                </a:highlight>
                <a:latin typeface="Open Sans"/>
                <a:ea typeface="Open Sans"/>
                <a:cs typeface="Open Sans"/>
                <a:sym typeface="Open Sans"/>
              </a:rPr>
              <a:t>7</a:t>
            </a:r>
            <a:r>
              <a:rPr lang="en" sz="1200">
                <a:solidFill>
                  <a:srgbClr val="222222"/>
                </a:solidFill>
                <a:latin typeface="Open Sans"/>
                <a:ea typeface="Open Sans"/>
                <a:cs typeface="Open Sans"/>
                <a:sym typeface="Open Sans"/>
              </a:rPr>
              <a:t> on device </a:t>
            </a:r>
            <a:r>
              <a:rPr lang="en" sz="1200">
                <a:solidFill>
                  <a:srgbClr val="222222"/>
                </a:solidFill>
                <a:highlight>
                  <a:srgbClr val="D2D4FF"/>
                </a:highlight>
                <a:latin typeface="Open Sans"/>
                <a:ea typeface="Open Sans"/>
                <a:cs typeface="Open Sans"/>
                <a:sym typeface="Open Sans"/>
              </a:rPr>
              <a:t>5</a:t>
            </a:r>
            <a:r>
              <a:rPr lang="en" sz="1200">
                <a:solidFill>
                  <a:srgbClr val="222222"/>
                </a:solidFill>
                <a:latin typeface="Open Sans"/>
                <a:ea typeface="Open Sans"/>
                <a:cs typeface="Open Sans"/>
                <a:sym typeface="Open Sans"/>
              </a:rPr>
              <a:t> on controller </a:t>
            </a:r>
            <a:r>
              <a:rPr lang="en" sz="1200">
                <a:solidFill>
                  <a:srgbClr val="222222"/>
                </a:solidFill>
                <a:highlight>
                  <a:srgbClr val="D2D4FF"/>
                </a:highlight>
                <a:latin typeface="Open Sans"/>
                <a:ea typeface="Open Sans"/>
                <a:cs typeface="Open Sans"/>
                <a:sym typeface="Open Sans"/>
              </a:rPr>
              <a:t>2</a:t>
            </a:r>
            <a:r>
              <a:rPr lang="en" sz="1200">
                <a:solidFill>
                  <a:srgbClr val="222222"/>
                </a:solidFill>
                <a:latin typeface="Open Sans"/>
                <a:ea typeface="Open Sans"/>
                <a:cs typeface="Open Sans"/>
                <a:sym typeface="Open Sans"/>
              </a:rPr>
              <a:t>.</a:t>
            </a:r>
            <a:endParaRPr sz="1200">
              <a:latin typeface="Open Sans"/>
              <a:ea typeface="Open Sans"/>
              <a:cs typeface="Open Sans"/>
              <a:sym typeface="Open Sans"/>
            </a:endParaRPr>
          </a:p>
        </p:txBody>
      </p:sp>
      <p:pic>
        <p:nvPicPr>
          <p:cNvPr id="83" name="Google Shape;83;p16"/>
          <p:cNvPicPr preferRelativeResize="0"/>
          <p:nvPr/>
        </p:nvPicPr>
        <p:blipFill>
          <a:blip r:embed="rId6">
            <a:alphaModFix/>
          </a:blip>
          <a:stretch>
            <a:fillRect/>
          </a:stretch>
        </p:blipFill>
        <p:spPr>
          <a:xfrm>
            <a:off x="0" y="5076000"/>
            <a:ext cx="9144000" cy="72000"/>
          </a:xfrm>
          <a:prstGeom prst="rect">
            <a:avLst/>
          </a:prstGeom>
          <a:noFill/>
          <a:ln>
            <a:noFill/>
          </a:ln>
        </p:spPr>
      </p:pic>
      <p:sp>
        <p:nvSpPr>
          <p:cNvPr id="84" name="Google Shape;84;p16">
            <a:hlinkClick r:id="rId7"/>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nvSpPr>
        <p:spPr>
          <a:xfrm>
            <a:off x="360000" y="288000"/>
            <a:ext cx="83655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Virtual Devices</a:t>
            </a:r>
            <a:endParaRPr sz="2000">
              <a:latin typeface="Montserrat SemiBold"/>
              <a:ea typeface="Montserrat SemiBold"/>
              <a:cs typeface="Montserrat SemiBold"/>
              <a:sym typeface="Montserrat SemiBold"/>
            </a:endParaRPr>
          </a:p>
        </p:txBody>
      </p:sp>
      <p:sp>
        <p:nvSpPr>
          <p:cNvPr id="90" name="Google Shape;90;p17"/>
          <p:cNvSpPr txBox="1"/>
          <p:nvPr/>
        </p:nvSpPr>
        <p:spPr>
          <a:xfrm>
            <a:off x="360000" y="823800"/>
            <a:ext cx="8445300" cy="38607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500"/>
              </a:spcBef>
              <a:spcAft>
                <a:spcPts val="0"/>
              </a:spcAft>
              <a:buNone/>
            </a:pPr>
            <a:r>
              <a:rPr lang="en" sz="1050">
                <a:solidFill>
                  <a:srgbClr val="202122"/>
                </a:solidFill>
                <a:latin typeface="Open Sans"/>
                <a:ea typeface="Open Sans"/>
                <a:cs typeface="Open Sans"/>
                <a:sym typeface="Open Sans"/>
              </a:rPr>
              <a:t>A </a:t>
            </a:r>
            <a:r>
              <a:rPr lang="en" sz="1050">
                <a:solidFill>
                  <a:srgbClr val="202122"/>
                </a:solidFill>
                <a:highlight>
                  <a:srgbClr val="D2D4FF"/>
                </a:highlight>
                <a:latin typeface="Open Sans"/>
                <a:ea typeface="Open Sans"/>
                <a:cs typeface="Open Sans"/>
                <a:sym typeface="Open Sans"/>
              </a:rPr>
              <a:t>virtual device ( Pseudo-devices )</a:t>
            </a:r>
            <a:r>
              <a:rPr lang="en" sz="1050">
                <a:solidFill>
                  <a:srgbClr val="202122"/>
                </a:solidFill>
                <a:latin typeface="Open Sans"/>
                <a:ea typeface="Open Sans"/>
                <a:cs typeface="Open Sans"/>
                <a:sym typeface="Open Sans"/>
              </a:rPr>
              <a:t> in </a:t>
            </a:r>
            <a:r>
              <a:rPr lang="en" sz="1050" u="sng">
                <a:solidFill>
                  <a:srgbClr val="6268E2"/>
                </a:solidFill>
                <a:latin typeface="Open Sans"/>
                <a:ea typeface="Open Sans"/>
                <a:cs typeface="Open Sans"/>
                <a:sym typeface="Open Sans"/>
                <a:hlinkClick r:id="rId3">
                  <a:extLst>
                    <a:ext uri="{A12FA001-AC4F-418D-AE19-62706E023703}">
                      <ahyp:hlinkClr val="tx"/>
                    </a:ext>
                  </a:extLst>
                </a:hlinkClick>
              </a:rPr>
              <a:t>Unix</a:t>
            </a:r>
            <a:r>
              <a:rPr lang="en" sz="1050">
                <a:solidFill>
                  <a:srgbClr val="202122"/>
                </a:solidFill>
                <a:latin typeface="Open Sans"/>
                <a:ea typeface="Open Sans"/>
                <a:cs typeface="Open Sans"/>
                <a:sym typeface="Open Sans"/>
              </a:rPr>
              <a:t> is a file such as </a:t>
            </a:r>
            <a:r>
              <a:rPr lang="en" sz="1050" u="sng">
                <a:solidFill>
                  <a:srgbClr val="6268E2"/>
                </a:solidFill>
                <a:highlight>
                  <a:srgbClr val="F8F9FA"/>
                </a:highlight>
                <a:latin typeface="Open Sans"/>
                <a:ea typeface="Open Sans"/>
                <a:cs typeface="Open Sans"/>
                <a:sym typeface="Open Sans"/>
                <a:hlinkClick r:id="rId4">
                  <a:extLst>
                    <a:ext uri="{A12FA001-AC4F-418D-AE19-62706E023703}">
                      <ahyp:hlinkClr val="tx"/>
                    </a:ext>
                  </a:extLst>
                </a:hlinkClick>
              </a:rPr>
              <a:t>/dev/null</a:t>
            </a:r>
            <a:r>
              <a:rPr lang="en" sz="1050">
                <a:solidFill>
                  <a:srgbClr val="202122"/>
                </a:solidFill>
                <a:latin typeface="Open Sans"/>
                <a:ea typeface="Open Sans"/>
                <a:cs typeface="Open Sans"/>
                <a:sym typeface="Open Sans"/>
              </a:rPr>
              <a:t> or </a:t>
            </a:r>
            <a:r>
              <a:rPr lang="en" sz="1050" u="sng">
                <a:solidFill>
                  <a:srgbClr val="6268E2"/>
                </a:solidFill>
                <a:highlight>
                  <a:srgbClr val="F8F9FA"/>
                </a:highlight>
                <a:latin typeface="Open Sans"/>
                <a:ea typeface="Open Sans"/>
                <a:cs typeface="Open Sans"/>
                <a:sym typeface="Open Sans"/>
                <a:hlinkClick r:id="rId5">
                  <a:extLst>
                    <a:ext uri="{A12FA001-AC4F-418D-AE19-62706E023703}">
                      <ahyp:hlinkClr val="tx"/>
                    </a:ext>
                  </a:extLst>
                </a:hlinkClick>
              </a:rPr>
              <a:t>/dev/urandom</a:t>
            </a:r>
            <a:r>
              <a:rPr lang="en" sz="1050">
                <a:solidFill>
                  <a:srgbClr val="202122"/>
                </a:solidFill>
                <a:latin typeface="Open Sans"/>
                <a:ea typeface="Open Sans"/>
                <a:cs typeface="Open Sans"/>
                <a:sym typeface="Open Sans"/>
              </a:rPr>
              <a:t>, that is treated as a device, as far as user level software is concerned, but is generated by the </a:t>
            </a:r>
            <a:r>
              <a:rPr lang="en" sz="1050" u="sng">
                <a:solidFill>
                  <a:srgbClr val="6268E2"/>
                </a:solidFill>
                <a:latin typeface="Open Sans"/>
                <a:ea typeface="Open Sans"/>
                <a:cs typeface="Open Sans"/>
                <a:sym typeface="Open Sans"/>
                <a:hlinkClick r:id="rId6">
                  <a:extLst>
                    <a:ext uri="{A12FA001-AC4F-418D-AE19-62706E023703}">
                      <ahyp:hlinkClr val="tx"/>
                    </a:ext>
                  </a:extLst>
                </a:hlinkClick>
              </a:rPr>
              <a:t>kernel</a:t>
            </a:r>
            <a:r>
              <a:rPr lang="en" sz="1050">
                <a:solidFill>
                  <a:srgbClr val="202122"/>
                </a:solidFill>
                <a:latin typeface="Open Sans"/>
                <a:ea typeface="Open Sans"/>
                <a:cs typeface="Open Sans"/>
                <a:sym typeface="Open Sans"/>
              </a:rPr>
              <a:t> without reference to hardware.</a:t>
            </a:r>
            <a:endParaRPr sz="1050">
              <a:solidFill>
                <a:srgbClr val="202122"/>
              </a:solidFill>
              <a:latin typeface="Open Sans"/>
              <a:ea typeface="Open Sans"/>
              <a:cs typeface="Open Sans"/>
              <a:sym typeface="Open Sans"/>
            </a:endParaRPr>
          </a:p>
          <a:p>
            <a:pPr indent="0" lvl="0" marL="0" rtl="0" algn="l">
              <a:lnSpc>
                <a:spcPct val="150000"/>
              </a:lnSpc>
              <a:spcBef>
                <a:spcPts val="500"/>
              </a:spcBef>
              <a:spcAft>
                <a:spcPts val="0"/>
              </a:spcAft>
              <a:buNone/>
            </a:pPr>
            <a:r>
              <a:rPr lang="en" sz="1050">
                <a:solidFill>
                  <a:srgbClr val="202122"/>
                </a:solidFill>
                <a:latin typeface="Open Sans"/>
                <a:ea typeface="Open Sans"/>
                <a:cs typeface="Open Sans"/>
                <a:sym typeface="Open Sans"/>
              </a:rPr>
              <a:t>For instance when </a:t>
            </a:r>
            <a:r>
              <a:rPr lang="en" sz="1050">
                <a:solidFill>
                  <a:schemeClr val="dk1"/>
                </a:solidFill>
                <a:highlight>
                  <a:srgbClr val="F8F9FA"/>
                </a:highlight>
                <a:latin typeface="Open Sans"/>
                <a:ea typeface="Open Sans"/>
                <a:cs typeface="Open Sans"/>
                <a:sym typeface="Open Sans"/>
              </a:rPr>
              <a:t>/dev/null</a:t>
            </a:r>
            <a:r>
              <a:rPr lang="en" sz="1050">
                <a:solidFill>
                  <a:srgbClr val="202122"/>
                </a:solidFill>
                <a:latin typeface="Open Sans"/>
                <a:ea typeface="Open Sans"/>
                <a:cs typeface="Open Sans"/>
                <a:sym typeface="Open Sans"/>
              </a:rPr>
              <a:t> is written to, the kernel tells the program it wrote everything to it (without actually writing it anywhere), and when read from, the reading program is told that it has reached the end of the file. It is a device file (it can be made with </a:t>
            </a:r>
            <a:r>
              <a:rPr lang="en" sz="1050" u="sng">
                <a:solidFill>
                  <a:srgbClr val="6268E2"/>
                </a:solidFill>
                <a:latin typeface="Open Sans"/>
                <a:ea typeface="Open Sans"/>
                <a:cs typeface="Open Sans"/>
                <a:sym typeface="Open Sans"/>
                <a:hlinkClick r:id="rId7">
                  <a:extLst>
                    <a:ext uri="{A12FA001-AC4F-418D-AE19-62706E023703}">
                      <ahyp:hlinkClr val="tx"/>
                    </a:ext>
                  </a:extLst>
                </a:hlinkClick>
              </a:rPr>
              <a:t>mknod</a:t>
            </a:r>
            <a:r>
              <a:rPr lang="en" sz="1050">
                <a:solidFill>
                  <a:srgbClr val="202122"/>
                </a:solidFill>
                <a:latin typeface="Open Sans"/>
                <a:ea typeface="Open Sans"/>
                <a:cs typeface="Open Sans"/>
                <a:sym typeface="Open Sans"/>
              </a:rPr>
              <a:t> for instance), but does not reference any hardware.</a:t>
            </a:r>
            <a:endParaRPr sz="1050">
              <a:solidFill>
                <a:srgbClr val="202122"/>
              </a:solidFill>
              <a:latin typeface="Open Sans"/>
              <a:ea typeface="Open Sans"/>
              <a:cs typeface="Open Sans"/>
              <a:sym typeface="Open Sans"/>
            </a:endParaRPr>
          </a:p>
          <a:p>
            <a:pPr indent="0" lvl="0" marL="0" rtl="0" algn="l">
              <a:lnSpc>
                <a:spcPct val="150000"/>
              </a:lnSpc>
              <a:spcBef>
                <a:spcPts val="1700"/>
              </a:spcBef>
              <a:spcAft>
                <a:spcPts val="0"/>
              </a:spcAft>
              <a:buNone/>
            </a:pPr>
            <a:r>
              <a:rPr lang="en" sz="1300">
                <a:solidFill>
                  <a:srgbClr val="222222"/>
                </a:solidFill>
                <a:latin typeface="Montserrat SemiBold"/>
                <a:ea typeface="Montserrat SemiBold"/>
                <a:cs typeface="Montserrat SemiBold"/>
                <a:sym typeface="Montserrat SemiBold"/>
              </a:rPr>
              <a:t>Pseudo-devices</a:t>
            </a:r>
            <a:endParaRPr sz="1300">
              <a:solidFill>
                <a:srgbClr val="222222"/>
              </a:solidFill>
              <a:latin typeface="Montserrat SemiBold"/>
              <a:ea typeface="Montserrat SemiBold"/>
              <a:cs typeface="Montserrat SemiBold"/>
              <a:sym typeface="Montserrat SemiBold"/>
            </a:endParaRPr>
          </a:p>
          <a:p>
            <a:pPr indent="0" lvl="0" marL="0" rtl="0" algn="l">
              <a:lnSpc>
                <a:spcPct val="150000"/>
              </a:lnSpc>
              <a:spcBef>
                <a:spcPts val="500"/>
              </a:spcBef>
              <a:spcAft>
                <a:spcPts val="0"/>
              </a:spcAft>
              <a:buNone/>
            </a:pPr>
            <a:r>
              <a:rPr lang="en" sz="1050">
                <a:solidFill>
                  <a:srgbClr val="222222"/>
                </a:solidFill>
                <a:latin typeface="Open Sans"/>
                <a:ea typeface="Open Sans"/>
                <a:cs typeface="Open Sans"/>
                <a:sym typeface="Open Sans"/>
              </a:rPr>
              <a:t>Device nodes that do not have a physical device.</a:t>
            </a:r>
            <a:endParaRPr sz="1050">
              <a:solidFill>
                <a:srgbClr val="222222"/>
              </a:solidFill>
              <a:latin typeface="Open Sans"/>
              <a:ea typeface="Open Sans"/>
              <a:cs typeface="Open Sans"/>
              <a:sym typeface="Open Sans"/>
            </a:endParaRPr>
          </a:p>
          <a:p>
            <a:pPr indent="-295275" lvl="0" marL="685800" rtl="0" algn="l">
              <a:lnSpc>
                <a:spcPct val="150000"/>
              </a:lnSpc>
              <a:spcBef>
                <a:spcPts val="600"/>
              </a:spcBef>
              <a:spcAft>
                <a:spcPts val="0"/>
              </a:spcAft>
              <a:buClr>
                <a:srgbClr val="6268E2"/>
              </a:buClr>
              <a:buSzPts val="1050"/>
              <a:buChar char="●"/>
            </a:pPr>
            <a:r>
              <a:rPr lang="en" sz="1050" u="sng">
                <a:solidFill>
                  <a:srgbClr val="6268E2"/>
                </a:solidFill>
                <a:latin typeface="Open Sans"/>
                <a:ea typeface="Open Sans"/>
                <a:cs typeface="Open Sans"/>
                <a:sym typeface="Open Sans"/>
                <a:hlinkClick r:id="rId8">
                  <a:extLst>
                    <a:ext uri="{A12FA001-AC4F-418D-AE19-62706E023703}">
                      <ahyp:hlinkClr val="tx"/>
                    </a:ext>
                  </a:extLst>
                </a:hlinkClick>
              </a:rPr>
              <a:t>/dev/random</a:t>
            </a:r>
            <a:r>
              <a:rPr lang="en" sz="1050">
                <a:solidFill>
                  <a:srgbClr val="222222"/>
                </a:solidFill>
                <a:latin typeface="Open Sans"/>
                <a:ea typeface="Open Sans"/>
                <a:cs typeface="Open Sans"/>
                <a:sym typeface="Open Sans"/>
              </a:rPr>
              <a:t>, see </a:t>
            </a:r>
            <a:r>
              <a:rPr lang="en" sz="1050" u="sng">
                <a:solidFill>
                  <a:srgbClr val="6268E2"/>
                </a:solidFill>
                <a:latin typeface="Open Sans"/>
                <a:ea typeface="Open Sans"/>
                <a:cs typeface="Open Sans"/>
                <a:sym typeface="Open Sans"/>
                <a:hlinkClick r:id="rId9">
                  <a:extLst>
                    <a:ext uri="{A12FA001-AC4F-418D-AE19-62706E023703}">
                      <ahyp:hlinkClr val="tx"/>
                    </a:ext>
                  </a:extLst>
                </a:hlinkClick>
              </a:rPr>
              <a:t>random(4)</a:t>
            </a:r>
            <a:endParaRPr sz="1050" u="sng">
              <a:solidFill>
                <a:srgbClr val="6268E2"/>
              </a:solidFill>
              <a:latin typeface="Open Sans"/>
              <a:ea typeface="Open Sans"/>
              <a:cs typeface="Open Sans"/>
              <a:sym typeface="Open Sans"/>
            </a:endParaRPr>
          </a:p>
          <a:p>
            <a:pPr indent="-295275" lvl="0" marL="685800" rtl="0" algn="l">
              <a:lnSpc>
                <a:spcPct val="150000"/>
              </a:lnSpc>
              <a:spcBef>
                <a:spcPts val="0"/>
              </a:spcBef>
              <a:spcAft>
                <a:spcPts val="0"/>
              </a:spcAft>
              <a:buClr>
                <a:srgbClr val="6268E2"/>
              </a:buClr>
              <a:buSzPts val="1050"/>
              <a:buFont typeface="Open Sans"/>
              <a:buChar char="●"/>
            </a:pPr>
            <a:r>
              <a:rPr lang="en" sz="1050" u="sng">
                <a:solidFill>
                  <a:srgbClr val="6268E2"/>
                </a:solidFill>
                <a:latin typeface="Open Sans"/>
                <a:ea typeface="Open Sans"/>
                <a:cs typeface="Open Sans"/>
                <a:sym typeface="Open Sans"/>
                <a:hlinkClick r:id="rId10">
                  <a:extLst>
                    <a:ext uri="{A12FA001-AC4F-418D-AE19-62706E023703}">
                      <ahyp:hlinkClr val="tx"/>
                    </a:ext>
                  </a:extLst>
                </a:hlinkClick>
              </a:rPr>
              <a:t>/dev/shm</a:t>
            </a:r>
            <a:endParaRPr sz="1050" u="sng">
              <a:solidFill>
                <a:srgbClr val="6268E2"/>
              </a:solidFill>
              <a:latin typeface="Open Sans"/>
              <a:ea typeface="Open Sans"/>
              <a:cs typeface="Open Sans"/>
              <a:sym typeface="Open Sans"/>
            </a:endParaRPr>
          </a:p>
          <a:p>
            <a:pPr indent="-295275" lvl="0" marL="685800" marR="127000" rtl="0" algn="l">
              <a:lnSpc>
                <a:spcPct val="150000"/>
              </a:lnSpc>
              <a:spcBef>
                <a:spcPts val="0"/>
              </a:spcBef>
              <a:spcAft>
                <a:spcPts val="0"/>
              </a:spcAft>
              <a:buClr>
                <a:srgbClr val="6268E2"/>
              </a:buClr>
              <a:buSzPts val="1050"/>
              <a:buChar char="●"/>
            </a:pPr>
            <a:r>
              <a:rPr lang="en" sz="1050" u="sng">
                <a:solidFill>
                  <a:srgbClr val="6268E2"/>
                </a:solidFill>
                <a:latin typeface="Open Sans"/>
                <a:ea typeface="Open Sans"/>
                <a:cs typeface="Open Sans"/>
                <a:sym typeface="Open Sans"/>
                <a:hlinkClick r:id="rId11">
                  <a:extLst>
                    <a:ext uri="{A12FA001-AC4F-418D-AE19-62706E023703}">
                      <ahyp:hlinkClr val="tx"/>
                    </a:ext>
                  </a:extLst>
                </a:hlinkClick>
              </a:rPr>
              <a:t>/dev/null</a:t>
            </a:r>
            <a:r>
              <a:rPr lang="en" sz="1050">
                <a:solidFill>
                  <a:srgbClr val="222222"/>
                </a:solidFill>
                <a:latin typeface="Open Sans"/>
                <a:ea typeface="Open Sans"/>
                <a:cs typeface="Open Sans"/>
                <a:sym typeface="Open Sans"/>
              </a:rPr>
              <a:t>, </a:t>
            </a:r>
            <a:r>
              <a:rPr lang="en" sz="1050" u="sng">
                <a:solidFill>
                  <a:srgbClr val="6268E2"/>
                </a:solidFill>
                <a:latin typeface="Open Sans"/>
                <a:ea typeface="Open Sans"/>
                <a:cs typeface="Open Sans"/>
                <a:sym typeface="Open Sans"/>
                <a:hlinkClick r:id="rId12">
                  <a:extLst>
                    <a:ext uri="{A12FA001-AC4F-418D-AE19-62706E023703}">
                      <ahyp:hlinkClr val="tx"/>
                    </a:ext>
                  </a:extLst>
                </a:hlinkClick>
              </a:rPr>
              <a:t>/dev/zero</a:t>
            </a:r>
            <a:r>
              <a:rPr lang="en" sz="1050">
                <a:solidFill>
                  <a:srgbClr val="222222"/>
                </a:solidFill>
                <a:latin typeface="Open Sans"/>
                <a:ea typeface="Open Sans"/>
                <a:cs typeface="Open Sans"/>
                <a:sym typeface="Open Sans"/>
              </a:rPr>
              <a:t>, see </a:t>
            </a:r>
            <a:r>
              <a:rPr lang="en" sz="1050" u="sng">
                <a:solidFill>
                  <a:srgbClr val="6268E2"/>
                </a:solidFill>
                <a:latin typeface="Open Sans"/>
                <a:ea typeface="Open Sans"/>
                <a:cs typeface="Open Sans"/>
                <a:sym typeface="Open Sans"/>
                <a:hlinkClick r:id="rId13">
                  <a:extLst>
                    <a:ext uri="{A12FA001-AC4F-418D-AE19-62706E023703}">
                      <ahyp:hlinkClr val="tx"/>
                    </a:ext>
                  </a:extLst>
                </a:hlinkClick>
              </a:rPr>
              <a:t>null(4)</a:t>
            </a:r>
            <a:endParaRPr sz="1050" u="sng">
              <a:solidFill>
                <a:srgbClr val="6268E2"/>
              </a:solidFill>
              <a:latin typeface="Open Sans"/>
              <a:ea typeface="Open Sans"/>
              <a:cs typeface="Open Sans"/>
              <a:sym typeface="Open Sans"/>
            </a:endParaRPr>
          </a:p>
          <a:p>
            <a:pPr indent="-295275" lvl="0" marL="685800" marR="127000" rtl="0" algn="l">
              <a:lnSpc>
                <a:spcPct val="150000"/>
              </a:lnSpc>
              <a:spcBef>
                <a:spcPts val="0"/>
              </a:spcBef>
              <a:spcAft>
                <a:spcPts val="0"/>
              </a:spcAft>
              <a:buClr>
                <a:srgbClr val="6268E2"/>
              </a:buClr>
              <a:buSzPts val="1050"/>
              <a:buChar char="●"/>
            </a:pPr>
            <a:r>
              <a:rPr lang="en" sz="1050" u="sng">
                <a:solidFill>
                  <a:srgbClr val="6268E2"/>
                </a:solidFill>
                <a:latin typeface="Open Sans"/>
                <a:ea typeface="Open Sans"/>
                <a:cs typeface="Open Sans"/>
                <a:sym typeface="Open Sans"/>
                <a:hlinkClick r:id="rId14">
                  <a:extLst>
                    <a:ext uri="{A12FA001-AC4F-418D-AE19-62706E023703}">
                      <ahyp:hlinkClr val="tx"/>
                    </a:ext>
                  </a:extLst>
                </a:hlinkClick>
              </a:rPr>
              <a:t>/dev/full</a:t>
            </a:r>
            <a:r>
              <a:rPr lang="en" sz="1050">
                <a:solidFill>
                  <a:srgbClr val="222222"/>
                </a:solidFill>
                <a:latin typeface="Open Sans"/>
                <a:ea typeface="Open Sans"/>
                <a:cs typeface="Open Sans"/>
                <a:sym typeface="Open Sans"/>
              </a:rPr>
              <a:t>, see </a:t>
            </a:r>
            <a:r>
              <a:rPr lang="en" sz="1050" u="sng">
                <a:solidFill>
                  <a:srgbClr val="6268E2"/>
                </a:solidFill>
                <a:latin typeface="Open Sans"/>
                <a:ea typeface="Open Sans"/>
                <a:cs typeface="Open Sans"/>
                <a:sym typeface="Open Sans"/>
                <a:hlinkClick r:id="rId15">
                  <a:extLst>
                    <a:ext uri="{A12FA001-AC4F-418D-AE19-62706E023703}">
                      <ahyp:hlinkClr val="tx"/>
                    </a:ext>
                  </a:extLst>
                </a:hlinkClick>
              </a:rPr>
              <a:t>full(4)</a:t>
            </a:r>
            <a:endParaRPr sz="1050" u="sng">
              <a:solidFill>
                <a:srgbClr val="6268E2"/>
              </a:solidFill>
              <a:latin typeface="Open Sans"/>
              <a:ea typeface="Open Sans"/>
              <a:cs typeface="Open Sans"/>
              <a:sym typeface="Open Sans"/>
            </a:endParaRPr>
          </a:p>
          <a:p>
            <a:pPr indent="-295275" lvl="0" marL="685800" rtl="0" algn="l">
              <a:lnSpc>
                <a:spcPct val="150000"/>
              </a:lnSpc>
              <a:spcBef>
                <a:spcPts val="0"/>
              </a:spcBef>
              <a:spcAft>
                <a:spcPts val="0"/>
              </a:spcAft>
              <a:buClr>
                <a:srgbClr val="6268E2"/>
              </a:buClr>
              <a:buSzPts val="1050"/>
              <a:buChar char="●"/>
            </a:pPr>
            <a:r>
              <a:rPr lang="en" sz="1050" u="sng">
                <a:solidFill>
                  <a:srgbClr val="6268E2"/>
                </a:solidFill>
                <a:latin typeface="Open Sans"/>
                <a:ea typeface="Open Sans"/>
                <a:cs typeface="Open Sans"/>
                <a:sym typeface="Open Sans"/>
                <a:hlinkClick r:id="rId16">
                  <a:extLst>
                    <a:ext uri="{A12FA001-AC4F-418D-AE19-62706E023703}">
                      <ahyp:hlinkClr val="tx"/>
                    </a:ext>
                  </a:extLst>
                </a:hlinkClick>
              </a:rPr>
              <a:t>/dev/ttyX</a:t>
            </a:r>
            <a:r>
              <a:rPr lang="en" sz="1050">
                <a:solidFill>
                  <a:srgbClr val="222222"/>
                </a:solidFill>
                <a:latin typeface="Open Sans"/>
                <a:ea typeface="Open Sans"/>
                <a:cs typeface="Open Sans"/>
                <a:sym typeface="Open Sans"/>
              </a:rPr>
              <a:t>, where X is a number</a:t>
            </a:r>
            <a:endParaRPr sz="850">
              <a:solidFill>
                <a:srgbClr val="222222"/>
              </a:solidFill>
              <a:latin typeface="Open Sans"/>
              <a:ea typeface="Open Sans"/>
              <a:cs typeface="Open Sans"/>
              <a:sym typeface="Open Sans"/>
            </a:endParaRPr>
          </a:p>
        </p:txBody>
      </p:sp>
      <p:pic>
        <p:nvPicPr>
          <p:cNvPr id="91" name="Google Shape;91;p17"/>
          <p:cNvPicPr preferRelativeResize="0"/>
          <p:nvPr/>
        </p:nvPicPr>
        <p:blipFill>
          <a:blip r:embed="rId17">
            <a:alphaModFix/>
          </a:blip>
          <a:stretch>
            <a:fillRect/>
          </a:stretch>
        </p:blipFill>
        <p:spPr>
          <a:xfrm>
            <a:off x="0" y="5076000"/>
            <a:ext cx="9144000" cy="72000"/>
          </a:xfrm>
          <a:prstGeom prst="rect">
            <a:avLst/>
          </a:prstGeom>
          <a:noFill/>
          <a:ln>
            <a:noFill/>
          </a:ln>
        </p:spPr>
      </p:pic>
      <p:sp>
        <p:nvSpPr>
          <p:cNvPr id="92" name="Google Shape;92;p17">
            <a:hlinkClick r:id="rId18"/>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8"/>
          <p:cNvPicPr preferRelativeResize="0"/>
          <p:nvPr/>
        </p:nvPicPr>
        <p:blipFill>
          <a:blip r:embed="rId3">
            <a:alphaModFix/>
          </a:blip>
          <a:stretch>
            <a:fillRect/>
          </a:stretch>
        </p:blipFill>
        <p:spPr>
          <a:xfrm>
            <a:off x="0" y="5076000"/>
            <a:ext cx="9144000" cy="72000"/>
          </a:xfrm>
          <a:prstGeom prst="rect">
            <a:avLst/>
          </a:prstGeom>
          <a:noFill/>
          <a:ln>
            <a:noFill/>
          </a:ln>
        </p:spPr>
      </p:pic>
      <p:sp>
        <p:nvSpPr>
          <p:cNvPr id="98" name="Google Shape;98;p18"/>
          <p:cNvSpPr txBox="1"/>
          <p:nvPr/>
        </p:nvSpPr>
        <p:spPr>
          <a:xfrm>
            <a:off x="360000" y="355800"/>
            <a:ext cx="87387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File System</a:t>
            </a:r>
            <a:endParaRPr sz="2000">
              <a:latin typeface="Montserrat SemiBold"/>
              <a:ea typeface="Montserrat SemiBold"/>
              <a:cs typeface="Montserrat SemiBold"/>
              <a:sym typeface="Montserrat SemiBold"/>
            </a:endParaRPr>
          </a:p>
        </p:txBody>
      </p:sp>
      <p:sp>
        <p:nvSpPr>
          <p:cNvPr id="99" name="Google Shape;99;p18"/>
          <p:cNvSpPr txBox="1"/>
          <p:nvPr/>
        </p:nvSpPr>
        <p:spPr>
          <a:xfrm>
            <a:off x="360000" y="914400"/>
            <a:ext cx="8357400" cy="35625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Clr>
                <a:schemeClr val="dk1"/>
              </a:buClr>
              <a:buSzPts val="1100"/>
              <a:buFont typeface="Arial"/>
              <a:buNone/>
            </a:pPr>
            <a:r>
              <a:rPr lang="en" sz="1200">
                <a:latin typeface="Open Sans"/>
                <a:ea typeface="Open Sans"/>
                <a:cs typeface="Open Sans"/>
                <a:sym typeface="Open Sans"/>
              </a:rPr>
              <a:t>In computing, a file system or filesystem (FS) controls how data is stored and retrieved. Without a file system, data placed in a storage medium would be one large body of data with no way to tell where one piece of data stops and the next begins. By separating the data into pieces and giving each piece a name, the data is easily isolated and identified. Taking its name from the way paper-based data management system is named, each group of data is called a "file." The structure and logic rules used to manage the groups of data and their names is called a "file system."</a:t>
            </a:r>
            <a:endParaRPr sz="12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2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sz="1200">
                <a:latin typeface="Open Sans"/>
                <a:ea typeface="Open Sans"/>
                <a:cs typeface="Open Sans"/>
                <a:sym typeface="Open Sans"/>
              </a:rPr>
              <a:t>There are many different kinds of file systems. Each one has different structure and logic, properties of speed, flexibility, security, size and more. Some file systems have been designed to be used for specific applications. For example, the ISO 9660 file system is designed specifically for optical discs.</a:t>
            </a:r>
            <a:endParaRPr sz="12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t/>
            </a:r>
            <a:endParaRPr sz="1200">
              <a:latin typeface="Open Sans"/>
              <a:ea typeface="Open Sans"/>
              <a:cs typeface="Open Sans"/>
              <a:sym typeface="Open Sans"/>
            </a:endParaRPr>
          </a:p>
          <a:p>
            <a:pPr indent="0" lvl="0" marL="0" rtl="0" algn="l">
              <a:lnSpc>
                <a:spcPct val="150000"/>
              </a:lnSpc>
              <a:spcBef>
                <a:spcPts val="0"/>
              </a:spcBef>
              <a:spcAft>
                <a:spcPts val="0"/>
              </a:spcAft>
              <a:buClr>
                <a:schemeClr val="dk1"/>
              </a:buClr>
              <a:buSzPts val="1100"/>
              <a:buFont typeface="Arial"/>
              <a:buNone/>
            </a:pPr>
            <a:r>
              <a:rPr lang="en" sz="1200">
                <a:latin typeface="Open Sans"/>
                <a:ea typeface="Open Sans"/>
                <a:cs typeface="Open Sans"/>
                <a:sym typeface="Open Sans"/>
              </a:rPr>
              <a:t>File systems supported by linux:</a:t>
            </a:r>
            <a:endParaRPr sz="1200">
              <a:latin typeface="Open Sans"/>
              <a:ea typeface="Open Sans"/>
              <a:cs typeface="Open Sans"/>
              <a:sym typeface="Open Sans"/>
            </a:endParaRPr>
          </a:p>
          <a:p>
            <a:pPr indent="0" lvl="0" marL="0" rtl="0" algn="l">
              <a:lnSpc>
                <a:spcPct val="150000"/>
              </a:lnSpc>
              <a:spcBef>
                <a:spcPts val="0"/>
              </a:spcBef>
              <a:spcAft>
                <a:spcPts val="0"/>
              </a:spcAft>
              <a:buNone/>
            </a:pPr>
            <a:r>
              <a:rPr lang="en" sz="1200">
                <a:latin typeface="Open Sans"/>
                <a:ea typeface="Open Sans"/>
                <a:cs typeface="Open Sans"/>
                <a:sym typeface="Open Sans"/>
              </a:rPr>
              <a:t> btrfs, cramfs, ext2, ext3, ext4, fat, gfs2, hfsplus, minix, msdos, ntfs, reiserfs, vfat, xfs, etc</a:t>
            </a:r>
            <a:endParaRPr sz="1200">
              <a:latin typeface="Open Sans"/>
              <a:ea typeface="Open Sans"/>
              <a:cs typeface="Open Sans"/>
              <a:sym typeface="Open Sans"/>
            </a:endParaRPr>
          </a:p>
        </p:txBody>
      </p:sp>
      <p:sp>
        <p:nvSpPr>
          <p:cNvPr id="100" name="Google Shape;100;p18">
            <a:hlinkClick r:id="rId4"/>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19"/>
          <p:cNvPicPr preferRelativeResize="0"/>
          <p:nvPr/>
        </p:nvPicPr>
        <p:blipFill>
          <a:blip r:embed="rId3">
            <a:alphaModFix/>
          </a:blip>
          <a:stretch>
            <a:fillRect/>
          </a:stretch>
        </p:blipFill>
        <p:spPr>
          <a:xfrm>
            <a:off x="0" y="5076000"/>
            <a:ext cx="9144000" cy="72000"/>
          </a:xfrm>
          <a:prstGeom prst="rect">
            <a:avLst/>
          </a:prstGeom>
          <a:noFill/>
          <a:ln>
            <a:noFill/>
          </a:ln>
        </p:spPr>
      </p:pic>
      <p:sp>
        <p:nvSpPr>
          <p:cNvPr id="106" name="Google Shape;106;p19"/>
          <p:cNvSpPr txBox="1"/>
          <p:nvPr/>
        </p:nvSpPr>
        <p:spPr>
          <a:xfrm>
            <a:off x="360000" y="355800"/>
            <a:ext cx="87387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Linux EXT3 implementations:</a:t>
            </a:r>
            <a:endParaRPr sz="2000">
              <a:latin typeface="Montserrat SemiBold"/>
              <a:ea typeface="Montserrat SemiBold"/>
              <a:cs typeface="Montserrat SemiBold"/>
              <a:sym typeface="Montserrat SemiBold"/>
            </a:endParaRPr>
          </a:p>
        </p:txBody>
      </p:sp>
      <p:sp>
        <p:nvSpPr>
          <p:cNvPr id="107" name="Google Shape;107;p19"/>
          <p:cNvSpPr txBox="1"/>
          <p:nvPr/>
        </p:nvSpPr>
        <p:spPr>
          <a:xfrm>
            <a:off x="360000" y="914400"/>
            <a:ext cx="8476500" cy="3562500"/>
          </a:xfrm>
          <a:prstGeom prst="rect">
            <a:avLst/>
          </a:prstGeom>
          <a:noFill/>
          <a:ln>
            <a:noFill/>
          </a:ln>
        </p:spPr>
        <p:txBody>
          <a:bodyPr anchorCtr="0" anchor="t" bIns="0" lIns="0" spcFirstLastPara="1" rIns="0" wrap="square" tIns="0">
            <a:noAutofit/>
          </a:bodyPr>
          <a:lstStyle/>
          <a:p>
            <a:pPr indent="-295275" lvl="0" marL="457200" rtl="0" algn="l">
              <a:lnSpc>
                <a:spcPct val="150000"/>
              </a:lnSpc>
              <a:spcBef>
                <a:spcPts val="0"/>
              </a:spcBef>
              <a:spcAft>
                <a:spcPts val="0"/>
              </a:spcAft>
              <a:buClr>
                <a:srgbClr val="6268E2"/>
              </a:buClr>
              <a:buSzPts val="1050"/>
              <a:buFont typeface="Open Sans"/>
              <a:buChar char="●"/>
            </a:pPr>
            <a:r>
              <a:rPr lang="en" sz="1050">
                <a:highlight>
                  <a:srgbClr val="D2D4FF"/>
                </a:highlight>
                <a:latin typeface="Open Sans"/>
                <a:ea typeface="Open Sans"/>
                <a:cs typeface="Open Sans"/>
                <a:sym typeface="Open Sans"/>
              </a:rPr>
              <a:t>Journal</a:t>
            </a:r>
            <a:r>
              <a:rPr lang="en" sz="1050">
                <a:latin typeface="Open Sans"/>
                <a:ea typeface="Open Sans"/>
                <a:cs typeface="Open Sans"/>
                <a:sym typeface="Open Sans"/>
              </a:rPr>
              <a:t> is the lowest risk mode, writing both data and metadata to the journal before committing it to the filesystem. This ensures consistency of the file being written to, as well as the filesystem as a whole, but can significantly decrease performance.</a:t>
            </a:r>
            <a:endParaRPr sz="1050">
              <a:latin typeface="Open Sans"/>
              <a:ea typeface="Open Sans"/>
              <a:cs typeface="Open Sans"/>
              <a:sym typeface="Open Sans"/>
            </a:endParaRPr>
          </a:p>
          <a:p>
            <a:pPr indent="0" lvl="0" marL="0" rtl="0" algn="l">
              <a:lnSpc>
                <a:spcPct val="150000"/>
              </a:lnSpc>
              <a:spcBef>
                <a:spcPts val="0"/>
              </a:spcBef>
              <a:spcAft>
                <a:spcPts val="0"/>
              </a:spcAft>
              <a:buNone/>
            </a:pPr>
            <a:r>
              <a:t/>
            </a:r>
            <a:endParaRPr sz="1050">
              <a:latin typeface="Open Sans"/>
              <a:ea typeface="Open Sans"/>
              <a:cs typeface="Open Sans"/>
              <a:sym typeface="Open Sans"/>
            </a:endParaRPr>
          </a:p>
          <a:p>
            <a:pPr indent="-295275" lvl="0" marL="457200" rtl="0" algn="l">
              <a:lnSpc>
                <a:spcPct val="150000"/>
              </a:lnSpc>
              <a:spcBef>
                <a:spcPts val="0"/>
              </a:spcBef>
              <a:spcAft>
                <a:spcPts val="0"/>
              </a:spcAft>
              <a:buClr>
                <a:srgbClr val="6268E2"/>
              </a:buClr>
              <a:buSzPts val="1050"/>
              <a:buFont typeface="Open Sans"/>
              <a:buChar char="●"/>
            </a:pPr>
            <a:r>
              <a:rPr lang="en" sz="1050">
                <a:highlight>
                  <a:srgbClr val="D2D4FF"/>
                </a:highlight>
                <a:latin typeface="Open Sans"/>
                <a:ea typeface="Open Sans"/>
                <a:cs typeface="Open Sans"/>
                <a:sym typeface="Open Sans"/>
              </a:rPr>
              <a:t>Ordered</a:t>
            </a:r>
            <a:r>
              <a:rPr lang="en" sz="1050">
                <a:latin typeface="Open Sans"/>
                <a:ea typeface="Open Sans"/>
                <a:cs typeface="Open Sans"/>
                <a:sym typeface="Open Sans"/>
              </a:rPr>
              <a:t> is the default mode in most Linux distributions; ordered mode writes metadata to the journal but commits data directly to the filesystem. As the name implies, the order of operations here is rigid: First, metadata is committed to the journal; second, data is written to the filesystem, and only then is the associated metadata in the journal flushed to the filesystem itself. This ensures that, in the event of a crash, the metadata associated with incomplete writes is still in the journal, and the filesystem can sanitize those incomplete writes while rolling back the journal. In ordered mode, a crash may result in corruption of the file or files being actively written to during the crash, but the filesystem itself—and files not actively being written to—are guaranteed safe.</a:t>
            </a:r>
            <a:endParaRPr sz="1050">
              <a:latin typeface="Open Sans"/>
              <a:ea typeface="Open Sans"/>
              <a:cs typeface="Open Sans"/>
              <a:sym typeface="Open Sans"/>
            </a:endParaRPr>
          </a:p>
          <a:p>
            <a:pPr indent="0" lvl="0" marL="0" rtl="0" algn="l">
              <a:lnSpc>
                <a:spcPct val="150000"/>
              </a:lnSpc>
              <a:spcBef>
                <a:spcPts val="0"/>
              </a:spcBef>
              <a:spcAft>
                <a:spcPts val="0"/>
              </a:spcAft>
              <a:buNone/>
            </a:pPr>
            <a:r>
              <a:t/>
            </a:r>
            <a:endParaRPr sz="1050">
              <a:latin typeface="Open Sans"/>
              <a:ea typeface="Open Sans"/>
              <a:cs typeface="Open Sans"/>
              <a:sym typeface="Open Sans"/>
            </a:endParaRPr>
          </a:p>
          <a:p>
            <a:pPr indent="-295275" lvl="0" marL="457200" rtl="0" algn="l">
              <a:lnSpc>
                <a:spcPct val="150000"/>
              </a:lnSpc>
              <a:spcBef>
                <a:spcPts val="0"/>
              </a:spcBef>
              <a:spcAft>
                <a:spcPts val="0"/>
              </a:spcAft>
              <a:buClr>
                <a:srgbClr val="6268E2"/>
              </a:buClr>
              <a:buSzPts val="1050"/>
              <a:buFont typeface="Open Sans"/>
              <a:buChar char="●"/>
            </a:pPr>
            <a:r>
              <a:rPr lang="en" sz="1050">
                <a:highlight>
                  <a:srgbClr val="D2D4FF"/>
                </a:highlight>
                <a:latin typeface="Open Sans"/>
                <a:ea typeface="Open Sans"/>
                <a:cs typeface="Open Sans"/>
                <a:sym typeface="Open Sans"/>
              </a:rPr>
              <a:t>Writeback</a:t>
            </a:r>
            <a:r>
              <a:rPr lang="en" sz="1050">
                <a:latin typeface="Open Sans"/>
                <a:ea typeface="Open Sans"/>
                <a:cs typeface="Open Sans"/>
                <a:sym typeface="Open Sans"/>
              </a:rPr>
              <a:t> is the third—and least safe—journaling mode. In writeback mode, like ordered mode, metadata is journaled, but data is not. Unlike ordered mode, metadata and data alike may be written in whatever order makes sense for best performance. This can offer significant increases in performance, but it's much less safe. Although writeback mode still offers a guarantee of safety to the filesystem itself, files that were written to during or before the crash are vulnerable to loss or corruption.</a:t>
            </a:r>
            <a:endParaRPr sz="1050">
              <a:latin typeface="Open Sans"/>
              <a:ea typeface="Open Sans"/>
              <a:cs typeface="Open Sans"/>
              <a:sym typeface="Open Sans"/>
            </a:endParaRPr>
          </a:p>
        </p:txBody>
      </p:sp>
      <p:sp>
        <p:nvSpPr>
          <p:cNvPr id="108" name="Google Shape;108;p19">
            <a:hlinkClick r:id="rId4"/>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nvSpPr>
        <p:spPr>
          <a:xfrm>
            <a:off x="360000" y="288000"/>
            <a:ext cx="83655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FileSystem Hierarchy Standard (FHS)</a:t>
            </a:r>
            <a:endParaRPr sz="2000">
              <a:latin typeface="Montserrat SemiBold"/>
              <a:ea typeface="Montserrat SemiBold"/>
              <a:cs typeface="Montserrat SemiBold"/>
              <a:sym typeface="Montserrat SemiBold"/>
            </a:endParaRPr>
          </a:p>
        </p:txBody>
      </p:sp>
      <p:sp>
        <p:nvSpPr>
          <p:cNvPr id="114" name="Google Shape;114;p20"/>
          <p:cNvSpPr txBox="1"/>
          <p:nvPr/>
        </p:nvSpPr>
        <p:spPr>
          <a:xfrm>
            <a:off x="360000" y="1078995"/>
            <a:ext cx="8445300" cy="1675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200"/>
              </a:spcAft>
              <a:buNone/>
            </a:pPr>
            <a:r>
              <a:rPr lang="en" sz="2000" u="sng">
                <a:solidFill>
                  <a:srgbClr val="6268E2"/>
                </a:solidFill>
                <a:latin typeface="Open Sans"/>
                <a:ea typeface="Open Sans"/>
                <a:cs typeface="Open Sans"/>
                <a:sym typeface="Open Sans"/>
                <a:hlinkClick r:id="rId3">
                  <a:extLst>
                    <a:ext uri="{A12FA001-AC4F-418D-AE19-62706E023703}">
                      <ahyp:hlinkClr val="tx"/>
                    </a:ext>
                  </a:extLst>
                </a:hlinkClick>
              </a:rPr>
              <a:t>PRESENTATION: FileSystem Hierarchy Standard</a:t>
            </a:r>
            <a:endParaRPr sz="850" u="sng">
              <a:solidFill>
                <a:srgbClr val="6268E2"/>
              </a:solidFill>
              <a:latin typeface="Open Sans"/>
              <a:ea typeface="Open Sans"/>
              <a:cs typeface="Open Sans"/>
              <a:sym typeface="Open Sans"/>
            </a:endParaRPr>
          </a:p>
        </p:txBody>
      </p:sp>
      <p:pic>
        <p:nvPicPr>
          <p:cNvPr id="115" name="Google Shape;115;p20"/>
          <p:cNvPicPr preferRelativeResize="0"/>
          <p:nvPr/>
        </p:nvPicPr>
        <p:blipFill>
          <a:blip r:embed="rId4">
            <a:alphaModFix/>
          </a:blip>
          <a:stretch>
            <a:fillRect/>
          </a:stretch>
        </p:blipFill>
        <p:spPr>
          <a:xfrm>
            <a:off x="0" y="5076000"/>
            <a:ext cx="9144000" cy="72000"/>
          </a:xfrm>
          <a:prstGeom prst="rect">
            <a:avLst/>
          </a:prstGeom>
          <a:noFill/>
          <a:ln>
            <a:noFill/>
          </a:ln>
        </p:spPr>
      </p:pic>
      <p:sp>
        <p:nvSpPr>
          <p:cNvPr id="116" name="Google Shape;116;p20">
            <a:hlinkClick r:id="rId5"/>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1"/>
          <p:cNvPicPr preferRelativeResize="0"/>
          <p:nvPr/>
        </p:nvPicPr>
        <p:blipFill>
          <a:blip r:embed="rId3">
            <a:alphaModFix/>
          </a:blip>
          <a:stretch>
            <a:fillRect/>
          </a:stretch>
        </p:blipFill>
        <p:spPr>
          <a:xfrm>
            <a:off x="0" y="5076000"/>
            <a:ext cx="9144000" cy="72000"/>
          </a:xfrm>
          <a:prstGeom prst="rect">
            <a:avLst/>
          </a:prstGeom>
          <a:noFill/>
          <a:ln>
            <a:noFill/>
          </a:ln>
        </p:spPr>
      </p:pic>
      <p:sp>
        <p:nvSpPr>
          <p:cNvPr id="122" name="Google Shape;122;p21"/>
          <p:cNvSpPr txBox="1"/>
          <p:nvPr/>
        </p:nvSpPr>
        <p:spPr>
          <a:xfrm>
            <a:off x="360000" y="355800"/>
            <a:ext cx="8738700" cy="3048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2000">
                <a:latin typeface="Montserrat SemiBold"/>
                <a:ea typeface="Montserrat SemiBold"/>
                <a:cs typeface="Montserrat SemiBold"/>
                <a:sym typeface="Montserrat SemiBold"/>
              </a:rPr>
              <a:t>Hidden -Dot- Files</a:t>
            </a:r>
            <a:endParaRPr sz="2000">
              <a:latin typeface="Montserrat SemiBold"/>
              <a:ea typeface="Montserrat SemiBold"/>
              <a:cs typeface="Montserrat SemiBold"/>
              <a:sym typeface="Montserrat SemiBold"/>
            </a:endParaRPr>
          </a:p>
        </p:txBody>
      </p:sp>
      <p:sp>
        <p:nvSpPr>
          <p:cNvPr id="123" name="Google Shape;123;p21"/>
          <p:cNvSpPr txBox="1"/>
          <p:nvPr/>
        </p:nvSpPr>
        <p:spPr>
          <a:xfrm>
            <a:off x="360000" y="1078992"/>
            <a:ext cx="8357400" cy="35625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None/>
            </a:pPr>
            <a:r>
              <a:rPr lang="en" sz="1600">
                <a:latin typeface="Open Sans"/>
                <a:ea typeface="Open Sans"/>
                <a:cs typeface="Open Sans"/>
                <a:sym typeface="Open Sans"/>
              </a:rPr>
              <a:t>There are some files within the home directory that are ordinarily hidden.  Hidden files have names that begin with a period; hence, they have been given the nickname of dot files.  </a:t>
            </a:r>
            <a:endParaRPr sz="1600">
              <a:latin typeface="Open Sans"/>
              <a:ea typeface="Open Sans"/>
              <a:cs typeface="Open Sans"/>
              <a:sym typeface="Open Sans"/>
            </a:endParaRPr>
          </a:p>
          <a:p>
            <a:pPr indent="0" lvl="0" marL="0" rtl="0" algn="l">
              <a:lnSpc>
                <a:spcPct val="150000"/>
              </a:lnSpc>
              <a:spcBef>
                <a:spcPts val="1000"/>
              </a:spcBef>
              <a:spcAft>
                <a:spcPts val="1000"/>
              </a:spcAft>
              <a:buNone/>
            </a:pPr>
            <a:r>
              <a:rPr lang="en" sz="1600">
                <a:latin typeface="Open Sans"/>
                <a:ea typeface="Open Sans"/>
                <a:cs typeface="Open Sans"/>
                <a:sym typeface="Open Sans"/>
              </a:rPr>
              <a:t>Hidden files are not displayed by the ls command unless the -a option is used in the format of </a:t>
            </a:r>
            <a:r>
              <a:rPr lang="en" sz="1600">
                <a:solidFill>
                  <a:schemeClr val="dk1"/>
                </a:solidFill>
                <a:latin typeface="Courier New"/>
                <a:ea typeface="Courier New"/>
                <a:cs typeface="Courier New"/>
                <a:sym typeface="Courier New"/>
              </a:rPr>
              <a:t>ls -a</a:t>
            </a:r>
            <a:r>
              <a:rPr lang="en" sz="1600">
                <a:solidFill>
                  <a:schemeClr val="dk1"/>
                </a:solidFill>
                <a:latin typeface="Times New Roman"/>
                <a:ea typeface="Times New Roman"/>
                <a:cs typeface="Times New Roman"/>
                <a:sym typeface="Times New Roman"/>
              </a:rPr>
              <a:t>.</a:t>
            </a:r>
            <a:endParaRPr sz="1600">
              <a:latin typeface="Open Sans"/>
              <a:ea typeface="Open Sans"/>
              <a:cs typeface="Open Sans"/>
              <a:sym typeface="Open Sans"/>
            </a:endParaRPr>
          </a:p>
        </p:txBody>
      </p:sp>
      <p:sp>
        <p:nvSpPr>
          <p:cNvPr id="124" name="Google Shape;124;p21">
            <a:hlinkClick r:id="rId4"/>
          </p:cNvPr>
          <p:cNvSpPr txBox="1"/>
          <p:nvPr/>
        </p:nvSpPr>
        <p:spPr>
          <a:xfrm>
            <a:off x="274275" y="4760761"/>
            <a:ext cx="1020900" cy="261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800">
                <a:solidFill>
                  <a:srgbClr val="6268E2"/>
                </a:solidFill>
                <a:latin typeface="Open Sans SemiBold"/>
                <a:ea typeface="Open Sans SemiBold"/>
                <a:cs typeface="Open Sans SemiBold"/>
                <a:sym typeface="Open Sans SemiBold"/>
              </a:rPr>
              <a:t>www.jobeasy.co</a:t>
            </a:r>
            <a:endParaRPr sz="800">
              <a:solidFill>
                <a:srgbClr val="6268E2"/>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